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9aad8c4fe9_0_4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 name="Google Shape;58;g29aad8c4fe9_0_4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9" name="Google Shape;59;g29aad8c4fe9_0_4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92c792a221_0_151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292c792a221_0_151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38" name="Google Shape;138;g292c792a221_0_151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9ebf03feca_0_6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9ebf03feca_0_6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55" name="Google Shape;155;g29ebf03feca_0_6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9ebf03feca_0_10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9ebf03feca_0_10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86" name="Google Shape;186;g29ebf03feca_0_10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9ef2321f05_0_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9ef2321f05_0_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212" name="Google Shape;212;g29ef2321f05_0_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07069c3f8_0_31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607069c3f8_0_31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237" name="Google Shape;237;g2607069c3f8_0_31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607069c3f8_0_34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2607069c3f8_0_34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260" name="Google Shape;260;g2607069c3f8_0_34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607069c3f8_0_37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2607069c3f8_0_37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284" name="Google Shape;284;g2607069c3f8_0_37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607069c3f8_0_42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607069c3f8_0_42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331" name="Google Shape;331;g2607069c3f8_0_42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c17bf7dbf1_0_20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c17bf7dbf1_0_20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360" name="Google Shape;360;g2c17bf7dbf1_0_20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607069c3f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607069c3f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1c25be0caa_0_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1c25be0caa_0_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84" name="Google Shape;84;g21c25be0caa_0_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607069c3f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607069c3f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98a39760a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98a39760a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607069c3f8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607069c3f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9ef2321f0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9ef2321f0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607069c3f8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607069c3f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607069c3f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607069c3f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9ce2c1616c_0_6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29ce2c1616c_0_6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58" name="Google Shape;558;g29ce2c1616c_0_6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94fe7b8634_0_14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294fe7b8634_0_14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72" name="Google Shape;572;g294fe7b8634_0_14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607069c3f8_0_58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607069c3f8_0_58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87" name="Google Shape;587;g2607069c3f8_0_58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a34178d10d_0_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2a34178d10d_0_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03" name="Google Shape;603;g2a34178d10d_0_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17bf7dbf1_0_14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c17bf7dbf1_0_14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90" name="Google Shape;90;g2c17bf7dbf1_0_14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a34178d10d_0_1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2a34178d10d_0_1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23" name="Google Shape;623;g2a34178d10d_0_1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625d4c504b_0_23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g2625d4c504b_0_23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57" name="Google Shape;657;g2625d4c504b_0_23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625d4c504b_0_29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2625d4c504b_0_29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77" name="Google Shape;677;g2625d4c504b_0_29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625d4c504b_0_31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2625d4c504b_0_31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97" name="Google Shape;697;g2625d4c504b_0_31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625d4c504b_0_34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2625d4c504b_0_34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719" name="Google Shape;719;g2625d4c504b_0_34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c17bf7dbf1_0_235: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g2c17bf7dbf1_0_235: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743" name="Google Shape;743;g2c17bf7dbf1_0_235: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c17bf7dbf1_0_25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g2c17bf7dbf1_0_25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57" name="Google Shape;757;g2c17bf7dbf1_0_25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c17bf7dbf1_0_27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2c17bf7dbf1_0_27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What happens when this westerly wind shear impinges on an updraft? We get the development of pressure perturbations, with high pressure development upshear of the updraft, and low pressure development downshear. Physically, you can think of this updraft as a log sitting in a stream, where you would observe a buildup of mass on the upstream side of the log, and a mass deficit downstream. In reality, these pressure perturbations are related to a complex interaction between the background environmental shear and the gradient in vertical motion accompanying the updraft.</a:t>
            </a:r>
            <a:endParaRPr b="0" i="0" sz="1200" u="none" cap="none" strike="noStrike">
              <a:solidFill>
                <a:schemeClr val="dk1"/>
              </a:solidFill>
              <a:latin typeface="Calibri"/>
              <a:ea typeface="Calibri"/>
              <a:cs typeface="Calibri"/>
              <a:sym typeface="Calibri"/>
            </a:endParaRPr>
          </a:p>
        </p:txBody>
      </p:sp>
      <p:sp>
        <p:nvSpPr>
          <p:cNvPr id="771" name="Google Shape;771;g2c17bf7dbf1_0_27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c17bf7dbf1_0_29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g2c17bf7dbf1_0_29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This “updraft-in-shear” effect is maximized where the shear and updraft are strongest, which will often be aloft (at least with respect to updraft strength). As you may expect, the high pressure aloft induces dynamic subsidence upshear of the updraft, while the low pressure drives dynamic lifting downshear of the updraft.  </a:t>
            </a:r>
            <a:endParaRPr b="0" i="0" sz="1200" u="none" cap="none" strike="noStrike">
              <a:solidFill>
                <a:schemeClr val="dk1"/>
              </a:solidFill>
              <a:latin typeface="Calibri"/>
              <a:ea typeface="Calibri"/>
              <a:cs typeface="Calibri"/>
              <a:sym typeface="Calibri"/>
            </a:endParaRPr>
          </a:p>
        </p:txBody>
      </p:sp>
      <p:sp>
        <p:nvSpPr>
          <p:cNvPr id="797" name="Google Shape;797;g2c17bf7dbf1_0_29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c17bf7dbf1_0_31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g2c17bf7dbf1_0_31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12" name="Google Shape;812;g2c17bf7dbf1_0_31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17bf7dbf1_0_17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c17bf7dbf1_0_17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97" name="Google Shape;97;g2c17bf7dbf1_0_17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c17bf7dbf1_0_32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2c17bf7dbf1_0_32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25" name="Google Shape;825;g2c17bf7dbf1_0_32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c17bf7dbf1_0_36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2c17bf7dbf1_0_36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60" name="Google Shape;860;g2c17bf7dbf1_0_36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c17bf7dbf1_0_39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1" name="Google Shape;891;g2c17bf7dbf1_0_39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92" name="Google Shape;892;g2c17bf7dbf1_0_39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c17bf7dbf1_0_40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2c17bf7dbf1_0_40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03" name="Google Shape;903;g2c17bf7dbf1_0_40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c17bf7dbf1_0_43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g2c17bf7dbf1_0_43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37" name="Google Shape;937;g2c17bf7dbf1_0_43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c17bf7dbf1_0_46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g2c17bf7dbf1_0_46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66" name="Google Shape;966;g2c17bf7dbf1_0_46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c17bf7dbf1_0_49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g2c17bf7dbf1_0_49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95" name="Google Shape;995;g2c17bf7dbf1_0_49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c17bf7dbf1_0_50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g2c17bf7dbf1_0_50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06" name="Google Shape;1006;g2c17bf7dbf1_0_50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c17bf7dbf1_0_52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g2c17bf7dbf1_0_52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20" name="Google Shape;1020;g2c17bf7dbf1_0_52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2c17bf7dbf1_0_53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g2c17bf7dbf1_0_53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34" name="Google Shape;1034;g2c17bf7dbf1_0_53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c17bf7dbf1_0_185: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c17bf7dbf1_0_185: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04" name="Google Shape;104;g2c17bf7dbf1_0_185: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c17bf7dbf1_0_60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g2c17bf7dbf1_0_60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49" name="Google Shape;1049;g2c17bf7dbf1_0_60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c17bf7dbf1_0_80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2c17bf7dbf1_0_80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69" name="Google Shape;1069;g2c17bf7dbf1_0_80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c17bf7dbf1_0_88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g2c17bf7dbf1_0_88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In order to account for this deviant motion to the right, we utilize the Bunkers right-moving supercell motion estimate. The Bunkers storm motion estimates take into account the internal supercell dynamics from both method 1 (in the previous lesson) and method 2. Just be cautious when using these estimates, as you are assuming that an established supercell is present. If the hodograph were shaped counter-clockwise, we would utilize the left-moving supercell motion. When the hodograph is more straight, we utilize both the left and right-mover motions, as cell splitting would encourage both of these deviant motions.   </a:t>
            </a:r>
            <a:endParaRPr b="0" i="0" sz="1200" u="none" cap="none" strike="noStrike">
              <a:solidFill>
                <a:schemeClr val="dk1"/>
              </a:solidFill>
              <a:latin typeface="Calibri"/>
              <a:ea typeface="Calibri"/>
              <a:cs typeface="Calibri"/>
              <a:sym typeface="Calibri"/>
            </a:endParaRPr>
          </a:p>
        </p:txBody>
      </p:sp>
      <p:sp>
        <p:nvSpPr>
          <p:cNvPr id="1100" name="Google Shape;1100;g2c17bf7dbf1_0_88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c17bf7dbf1_0_67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2c17bf7dbf1_0_67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12" name="Google Shape;1112;g2c17bf7dbf1_0_67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c17bf7dbf1_0_94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g2c17bf7dbf1_0_94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125" name="Google Shape;1125;g2c17bf7dbf1_0_94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c17bf7dbf1_0_97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6" name="Google Shape;1146;g2c17bf7dbf1_0_97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can imagine that a hodograph with alternating concavities in the vertical could enhance and suppress the right and left movers at different levels via the dynamic effects we have discussed in method 2. In this example, the right-mover is enhanced in the low-levels (where its on the concave side of the hodograph), and suppressed above that (where its on the convex side). The opposite is true for the left-mover. This can have a negative effect on both updrafts, sometimes short circuiting the mesocyclogenesis process. However, in the next part of this lesson, Cameron Nixon will explain why this is not always the case, and the details matter with these complex hodograph shapes. </a:t>
            </a:r>
            <a:endParaRPr b="0" i="0" sz="1200" u="none" cap="none" strike="noStrike">
              <a:solidFill>
                <a:schemeClr val="dk1"/>
              </a:solidFill>
              <a:latin typeface="Calibri"/>
              <a:ea typeface="Calibri"/>
              <a:cs typeface="Calibri"/>
              <a:sym typeface="Calibri"/>
            </a:endParaRPr>
          </a:p>
        </p:txBody>
      </p:sp>
      <p:sp>
        <p:nvSpPr>
          <p:cNvPr id="1147" name="Google Shape;1147;g2c17bf7dbf1_0_97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c17bf7dbf1_0_104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3" name="Google Shape;1163;g2c17bf7dbf1_0_104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Multi-inflection hodographs like this one may suppress right- and left-movers, depending on the situation.</a:t>
            </a:r>
            <a:endParaRPr b="0" i="0" sz="1200" u="none" cap="none" strike="noStrike">
              <a:solidFill>
                <a:schemeClr val="dk1"/>
              </a:solidFill>
              <a:latin typeface="Calibri"/>
              <a:ea typeface="Calibri"/>
              <a:cs typeface="Calibri"/>
              <a:sym typeface="Calibri"/>
            </a:endParaRPr>
          </a:p>
        </p:txBody>
      </p:sp>
      <p:sp>
        <p:nvSpPr>
          <p:cNvPr id="1164" name="Google Shape;1164;g2c17bf7dbf1_0_104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c17bf7dbf1_0_112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9" name="Google Shape;1189;g2c17bf7dbf1_0_112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So when should we worry about this dynamic suppression? </a:t>
            </a:r>
            <a:endParaRPr b="0" i="0" sz="1200" u="none" cap="none" strike="noStrike">
              <a:solidFill>
                <a:schemeClr val="dk1"/>
              </a:solidFill>
              <a:latin typeface="Calibri"/>
              <a:ea typeface="Calibri"/>
              <a:cs typeface="Calibri"/>
              <a:sym typeface="Calibri"/>
            </a:endParaRPr>
          </a:p>
        </p:txBody>
      </p:sp>
      <p:sp>
        <p:nvSpPr>
          <p:cNvPr id="1190" name="Google Shape;1190;g2c17bf7dbf1_0_112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2c17bf7dbf1_0_119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g2c17bf7dbf1_0_119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As a general rule of thumb, we should worry if this inflection is within the effective inflow layer, which is typically in the lowest 3 km.</a:t>
            </a:r>
            <a:endParaRPr b="0" i="0" sz="1200" u="none" cap="none" strike="noStrike">
              <a:solidFill>
                <a:schemeClr val="dk1"/>
              </a:solidFill>
              <a:latin typeface="Calibri"/>
              <a:ea typeface="Calibri"/>
              <a:cs typeface="Calibri"/>
              <a:sym typeface="Calibri"/>
            </a:endParaRPr>
          </a:p>
        </p:txBody>
      </p:sp>
      <p:sp>
        <p:nvSpPr>
          <p:cNvPr id="1210" name="Google Shape;1210;g2c17bf7dbf1_0_119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2c17bf7dbf1_0_126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0" name="Google Shape;1230;g2c17bf7dbf1_0_126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As a general rule of thumb, we should worry if this inflection is within the effective inflow layer, which is typically in the lowest 3 km.</a:t>
            </a:r>
            <a:endParaRPr b="0" i="0" sz="1200" u="none" cap="none" strike="noStrike">
              <a:solidFill>
                <a:schemeClr val="dk1"/>
              </a:solidFill>
              <a:latin typeface="Calibri"/>
              <a:ea typeface="Calibri"/>
              <a:cs typeface="Calibri"/>
              <a:sym typeface="Calibri"/>
            </a:endParaRPr>
          </a:p>
        </p:txBody>
      </p:sp>
      <p:sp>
        <p:nvSpPr>
          <p:cNvPr id="1231" name="Google Shape;1231;g2c17bf7dbf1_0_126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c17bf7dbf1_0_19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c17bf7dbf1_0_19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11" name="Google Shape;111;g2c17bf7dbf1_0_19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2c17bf7dbf1_0_128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5" name="Google Shape;1255;g2c17bf7dbf1_0_128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So should we “worry” here? Well, here, there’s actually no reason to worry - shear does not reverse direction with height. Also remember: some backing aloft can even help maintain longer-lived mesocyclones!</a:t>
            </a:r>
            <a:endParaRPr b="0" i="0" sz="1200" u="none" cap="none" strike="noStrike">
              <a:solidFill>
                <a:schemeClr val="dk1"/>
              </a:solidFill>
              <a:latin typeface="Calibri"/>
              <a:ea typeface="Calibri"/>
              <a:cs typeface="Calibri"/>
              <a:sym typeface="Calibri"/>
            </a:endParaRPr>
          </a:p>
        </p:txBody>
      </p:sp>
      <p:sp>
        <p:nvSpPr>
          <p:cNvPr id="1256" name="Google Shape;1256;g2c17bf7dbf1_0_128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c17bf7dbf1_0_130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9" name="Google Shape;1269;g2c17bf7dbf1_0_130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Should we worry here? Nope - the inflection is well above the effective inflow layer and the alternating concavity aloft is small compared to the low-level concavity.</a:t>
            </a:r>
            <a:endParaRPr b="0" i="0" sz="1200" u="none" cap="none" strike="noStrike">
              <a:solidFill>
                <a:schemeClr val="dk1"/>
              </a:solidFill>
              <a:latin typeface="Calibri"/>
              <a:ea typeface="Calibri"/>
              <a:cs typeface="Calibri"/>
              <a:sym typeface="Calibri"/>
            </a:endParaRPr>
          </a:p>
        </p:txBody>
      </p:sp>
      <p:sp>
        <p:nvSpPr>
          <p:cNvPr id="1270" name="Google Shape;1270;g2c17bf7dbf1_0_130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c17bf7dbf1_0_131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5" name="Google Shape;1285;g2c17bf7dbf1_0_131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How about here? Well, this might not be ideal, since the inflection is near the effective inflow layer, but streamwise vorticity is abundant!</a:t>
            </a:r>
            <a:endParaRPr b="0" i="0" sz="1200" u="none" cap="none" strike="noStrike">
              <a:solidFill>
                <a:schemeClr val="dk1"/>
              </a:solidFill>
              <a:latin typeface="Calibri"/>
              <a:ea typeface="Calibri"/>
              <a:cs typeface="Calibri"/>
              <a:sym typeface="Calibri"/>
            </a:endParaRPr>
          </a:p>
        </p:txBody>
      </p:sp>
      <p:sp>
        <p:nvSpPr>
          <p:cNvPr id="1286" name="Google Shape;1286;g2c17bf7dbf1_0_131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2c17bf7dbf1_0_133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1" name="Google Shape;1301;g2c17bf7dbf1_0_133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But what about here? Yes, you should worry! The inflection is within the effective inflow layer, and to make matters worse, streamwise vorticity is also reduced!</a:t>
            </a:r>
            <a:endParaRPr b="0" i="0" sz="1200" u="none" cap="none" strike="noStrike">
              <a:solidFill>
                <a:schemeClr val="dk1"/>
              </a:solidFill>
              <a:latin typeface="Calibri"/>
              <a:ea typeface="Calibri"/>
              <a:cs typeface="Calibri"/>
              <a:sym typeface="Calibri"/>
            </a:endParaRPr>
          </a:p>
        </p:txBody>
      </p:sp>
      <p:sp>
        <p:nvSpPr>
          <p:cNvPr id="1302" name="Google Shape;1302;g2c17bf7dbf1_0_133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2c17bf7dbf1_0_139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8" name="Google Shape;1318;g2c17bf7dbf1_0_139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319" name="Google Shape;1319;g2c17bf7dbf1_0_139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2c17bf7dbf1_0_142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2" name="Google Shape;1342;g2c17bf7dbf1_0_142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Good choice! This one has the most pronounced inflection, it’s near the effective inflow layer, and it reduces streamwise vorticity in that layer!</a:t>
            </a:r>
            <a:endParaRPr b="0" i="0" sz="1200" u="none" cap="none" strike="noStrike">
              <a:solidFill>
                <a:schemeClr val="dk1"/>
              </a:solidFill>
              <a:latin typeface="Calibri"/>
              <a:ea typeface="Calibri"/>
              <a:cs typeface="Calibri"/>
              <a:sym typeface="Calibri"/>
            </a:endParaRPr>
          </a:p>
        </p:txBody>
      </p:sp>
      <p:sp>
        <p:nvSpPr>
          <p:cNvPr id="1343" name="Google Shape;1343;g2c17bf7dbf1_0_142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c17bf7dbf1_0_17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2c17bf7dbf1_0_17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18" name="Google Shape;118;g2c17bf7dbf1_0_17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c17bf7dbf1_0_19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2c17bf7dbf1_0_19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25" name="Google Shape;125;g2c17bf7dbf1_0_19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b642f58810_0_129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1b642f58810_0_129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32" name="Google Shape;132;g1b642f58810_0_129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TWO_OBJECTS_1">
    <p:spTree>
      <p:nvGrpSpPr>
        <p:cNvPr id="50" name="Shape 50"/>
        <p:cNvGrpSpPr/>
        <p:nvPr/>
      </p:nvGrpSpPr>
      <p:grpSpPr>
        <a:xfrm>
          <a:off x="0" y="0"/>
          <a:ext cx="0" cy="0"/>
          <a:chOff x="0" y="0"/>
          <a:chExt cx="0" cy="0"/>
        </a:xfrm>
      </p:grpSpPr>
      <p:sp>
        <p:nvSpPr>
          <p:cNvPr id="51" name="Google Shape;51;p13"/>
          <p:cNvSpPr txBox="1"/>
          <p:nvPr>
            <p:ph type="title"/>
          </p:nvPr>
        </p:nvSpPr>
        <p:spPr>
          <a:xfrm>
            <a:off x="457200" y="53578"/>
            <a:ext cx="8229600" cy="857400"/>
          </a:xfrm>
          <a:prstGeom prst="rect">
            <a:avLst/>
          </a:prstGeom>
          <a:noFill/>
          <a:ln>
            <a:noFill/>
          </a:ln>
        </p:spPr>
        <p:txBody>
          <a:bodyPr anchorCtr="0" anchor="ctr" bIns="91425" lIns="91425" spcFirstLastPara="1" rIns="91425" wrap="square" tIns="91425">
            <a:norm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457200" y="856200"/>
            <a:ext cx="8229600" cy="3910800"/>
          </a:xfrm>
          <a:prstGeom prst="rect">
            <a:avLst/>
          </a:prstGeom>
          <a:noFill/>
          <a:ln>
            <a:noFill/>
          </a:ln>
        </p:spPr>
        <p:txBody>
          <a:bodyPr anchorCtr="0" anchor="t" bIns="91425" lIns="91425" spcFirstLastPara="1" rIns="91425" wrap="square" tIns="91425">
            <a:norm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7.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9.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2.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1.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15.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10.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14.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3.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5711100" y="130325"/>
            <a:ext cx="3313025" cy="1914625"/>
          </a:xfrm>
          <a:prstGeom prst="rect">
            <a:avLst/>
          </a:prstGeom>
          <a:noFill/>
          <a:ln cap="flat" cmpd="sng" w="38100">
            <a:solidFill>
              <a:schemeClr val="dk1"/>
            </a:solidFill>
            <a:prstDash val="solid"/>
            <a:round/>
            <a:headEnd len="sm" w="sm" type="none"/>
            <a:tailEnd len="sm" w="sm" type="none"/>
          </a:ln>
        </p:spPr>
      </p:pic>
      <p:sp>
        <p:nvSpPr>
          <p:cNvPr id="62" name="Google Shape;62;p14"/>
          <p:cNvSpPr txBox="1"/>
          <p:nvPr>
            <p:ph idx="4294967295" type="ctrTitle"/>
          </p:nvPr>
        </p:nvSpPr>
        <p:spPr>
          <a:xfrm>
            <a:off x="334050" y="413100"/>
            <a:ext cx="5339400" cy="2052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4622"/>
              <a:t>Supercell Dynamics and Pressure</a:t>
            </a:r>
            <a:endParaRPr b="1" sz="4622"/>
          </a:p>
          <a:p>
            <a:pPr indent="0" lvl="0" marL="0" rtl="0" algn="l">
              <a:spcBef>
                <a:spcPts val="0"/>
              </a:spcBef>
              <a:spcAft>
                <a:spcPts val="0"/>
              </a:spcAft>
              <a:buNone/>
            </a:pPr>
            <a:r>
              <a:rPr b="1" lang="en" sz="4622"/>
              <a:t>Perturbation</a:t>
            </a:r>
            <a:r>
              <a:rPr b="1" lang="en" sz="4622"/>
              <a:t>s</a:t>
            </a:r>
            <a:endParaRPr b="1" sz="4622"/>
          </a:p>
          <a:p>
            <a:pPr indent="0" lvl="0" marL="0" rtl="0" algn="l">
              <a:spcBef>
                <a:spcPts val="0"/>
              </a:spcBef>
              <a:spcAft>
                <a:spcPts val="0"/>
              </a:spcAft>
              <a:buNone/>
            </a:pPr>
            <a:r>
              <a:t/>
            </a:r>
            <a:endParaRPr b="1" sz="4400"/>
          </a:p>
          <a:p>
            <a:pPr indent="0" lvl="0" marL="0" rtl="0" algn="l">
              <a:spcBef>
                <a:spcPts val="0"/>
              </a:spcBef>
              <a:spcAft>
                <a:spcPts val="0"/>
              </a:spcAft>
              <a:buNone/>
            </a:pPr>
            <a:r>
              <a:t/>
            </a:r>
            <a:endParaRPr b="1" sz="4400"/>
          </a:p>
          <a:p>
            <a:pPr indent="0" lvl="0" marL="0" rtl="0" algn="l">
              <a:spcBef>
                <a:spcPts val="0"/>
              </a:spcBef>
              <a:spcAft>
                <a:spcPts val="0"/>
              </a:spcAft>
              <a:buNone/>
            </a:pPr>
            <a:r>
              <a:t/>
            </a:r>
            <a:endParaRPr b="1" sz="4400">
              <a:solidFill>
                <a:srgbClr val="FFFFFF"/>
              </a:solidFill>
            </a:endParaRPr>
          </a:p>
        </p:txBody>
      </p:sp>
      <p:sp>
        <p:nvSpPr>
          <p:cNvPr id="63" name="Google Shape;63;p14"/>
          <p:cNvSpPr txBox="1"/>
          <p:nvPr>
            <p:ph idx="4294967295" type="subTitle"/>
          </p:nvPr>
        </p:nvSpPr>
        <p:spPr>
          <a:xfrm>
            <a:off x="390150" y="3585825"/>
            <a:ext cx="8520600" cy="792600"/>
          </a:xfrm>
          <a:prstGeom prst="rect">
            <a:avLst/>
          </a:prstGeom>
        </p:spPr>
        <p:txBody>
          <a:bodyPr anchorCtr="0" anchor="t" bIns="91425" lIns="91425" spcFirstLastPara="1" rIns="91425" wrap="square" tIns="91425">
            <a:noAutofit/>
          </a:bodyPr>
          <a:lstStyle/>
          <a:p>
            <a:pPr indent="0" lvl="0" marL="0" rtl="0" algn="l">
              <a:lnSpc>
                <a:spcPct val="50000"/>
              </a:lnSpc>
              <a:spcBef>
                <a:spcPts val="0"/>
              </a:spcBef>
              <a:spcAft>
                <a:spcPts val="0"/>
              </a:spcAft>
              <a:buSzPts val="605"/>
              <a:buNone/>
            </a:pPr>
            <a:r>
              <a:rPr b="1" lang="en" sz="1440">
                <a:solidFill>
                  <a:schemeClr val="dk1"/>
                </a:solidFill>
              </a:rPr>
              <a:t>Harry Weinman</a:t>
            </a:r>
            <a:r>
              <a:rPr lang="en" sz="1440">
                <a:solidFill>
                  <a:schemeClr val="dk1"/>
                </a:solidFill>
              </a:rPr>
              <a:t> </a:t>
            </a:r>
            <a:r>
              <a:rPr lang="en" sz="1440"/>
              <a:t>– Meteorologist, Storm Prediction Center </a:t>
            </a:r>
            <a:endParaRPr sz="1440">
              <a:solidFill>
                <a:schemeClr val="dk1"/>
              </a:solidFill>
            </a:endParaRPr>
          </a:p>
          <a:p>
            <a:pPr indent="0" lvl="0" marL="0" rtl="0" algn="l">
              <a:lnSpc>
                <a:spcPct val="50000"/>
              </a:lnSpc>
              <a:spcBef>
                <a:spcPts val="1200"/>
              </a:spcBef>
              <a:spcAft>
                <a:spcPts val="0"/>
              </a:spcAft>
              <a:buSzPts val="605"/>
              <a:buNone/>
            </a:pPr>
            <a:r>
              <a:rPr lang="en" sz="1440">
                <a:solidFill>
                  <a:schemeClr val="dk1"/>
                </a:solidFill>
              </a:rPr>
              <a:t>(harry.weinman@noaa.gov) </a:t>
            </a:r>
            <a:endParaRPr sz="1440">
              <a:solidFill>
                <a:schemeClr val="dk1"/>
              </a:solidFill>
            </a:endParaRPr>
          </a:p>
          <a:p>
            <a:pPr indent="0" lvl="0" marL="0" rtl="0" algn="l">
              <a:lnSpc>
                <a:spcPct val="80000"/>
              </a:lnSpc>
              <a:spcBef>
                <a:spcPts val="1200"/>
              </a:spcBef>
              <a:spcAft>
                <a:spcPts val="0"/>
              </a:spcAft>
              <a:buSzPts val="605"/>
              <a:buNone/>
            </a:pPr>
            <a:r>
              <a:t/>
            </a:r>
            <a:endParaRPr sz="200">
              <a:solidFill>
                <a:schemeClr val="dk1"/>
              </a:solidFill>
            </a:endParaRPr>
          </a:p>
          <a:p>
            <a:pPr indent="0" lvl="0" marL="0" rtl="0" algn="l">
              <a:lnSpc>
                <a:spcPct val="50000"/>
              </a:lnSpc>
              <a:spcBef>
                <a:spcPts val="1200"/>
              </a:spcBef>
              <a:spcAft>
                <a:spcPts val="0"/>
              </a:spcAft>
              <a:buSzPts val="605"/>
              <a:buNone/>
            </a:pPr>
            <a:r>
              <a:rPr lang="en" sz="1440">
                <a:solidFill>
                  <a:schemeClr val="dk1"/>
                </a:solidFill>
              </a:rPr>
              <a:t>Cameron Nixon </a:t>
            </a:r>
            <a:r>
              <a:rPr lang="en" sz="1440"/>
              <a:t>– Research Scientist, SPC / CIWRO</a:t>
            </a:r>
            <a:endParaRPr sz="1440">
              <a:solidFill>
                <a:schemeClr val="dk1"/>
              </a:solidFill>
              <a:highlight>
                <a:srgbClr val="FFFF00"/>
              </a:highlight>
            </a:endParaRPr>
          </a:p>
          <a:p>
            <a:pPr indent="0" lvl="0" marL="0" rtl="0" algn="l">
              <a:lnSpc>
                <a:spcPct val="50000"/>
              </a:lnSpc>
              <a:spcBef>
                <a:spcPts val="1200"/>
              </a:spcBef>
              <a:spcAft>
                <a:spcPts val="0"/>
              </a:spcAft>
              <a:buSzPts val="605"/>
              <a:buNone/>
            </a:pPr>
            <a:r>
              <a:rPr lang="en" sz="1440">
                <a:solidFill>
                  <a:schemeClr val="dk1"/>
                </a:solidFill>
              </a:rPr>
              <a:t>(cameron.nixon@noaa.gov)</a:t>
            </a:r>
            <a:endParaRPr sz="1440">
              <a:solidFill>
                <a:schemeClr val="dk1"/>
              </a:solidFill>
            </a:endParaRPr>
          </a:p>
          <a:p>
            <a:pPr indent="0" lvl="0" marL="0" rtl="0" algn="l">
              <a:lnSpc>
                <a:spcPct val="80000"/>
              </a:lnSpc>
              <a:spcBef>
                <a:spcPts val="1200"/>
              </a:spcBef>
              <a:spcAft>
                <a:spcPts val="0"/>
              </a:spcAft>
              <a:buSzPts val="605"/>
              <a:buNone/>
            </a:pPr>
            <a:r>
              <a:t/>
            </a:r>
            <a:endParaRPr b="1" sz="2140">
              <a:solidFill>
                <a:schemeClr val="dk1"/>
              </a:solidFill>
              <a:highlight>
                <a:srgbClr val="00FFFF"/>
              </a:highlight>
            </a:endParaRPr>
          </a:p>
          <a:p>
            <a:pPr indent="0" lvl="0" marL="0" rtl="0" algn="l">
              <a:lnSpc>
                <a:spcPct val="80000"/>
              </a:lnSpc>
              <a:spcBef>
                <a:spcPts val="1200"/>
              </a:spcBef>
              <a:spcAft>
                <a:spcPts val="0"/>
              </a:spcAft>
              <a:buSzPts val="605"/>
              <a:buNone/>
            </a:pPr>
            <a:r>
              <a:t/>
            </a:r>
            <a:endParaRPr b="1" sz="2140"/>
          </a:p>
          <a:p>
            <a:pPr indent="0" lvl="0" marL="0" rtl="0" algn="l">
              <a:lnSpc>
                <a:spcPct val="80000"/>
              </a:lnSpc>
              <a:spcBef>
                <a:spcPts val="1200"/>
              </a:spcBef>
              <a:spcAft>
                <a:spcPts val="1200"/>
              </a:spcAft>
              <a:buSzPts val="605"/>
              <a:buNone/>
            </a:pPr>
            <a:r>
              <a:t/>
            </a:r>
            <a:endParaRPr b="1" sz="1940"/>
          </a:p>
        </p:txBody>
      </p:sp>
      <p:sp>
        <p:nvSpPr>
          <p:cNvPr id="64" name="Google Shape;64;p14"/>
          <p:cNvSpPr txBox="1"/>
          <p:nvPr/>
        </p:nvSpPr>
        <p:spPr>
          <a:xfrm>
            <a:off x="6971695" y="1268675"/>
            <a:ext cx="1554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00"/>
                </a:solidFill>
              </a:rPr>
              <a:t>Right-Mover</a:t>
            </a:r>
            <a:endParaRPr b="1" sz="1700">
              <a:solidFill>
                <a:srgbClr val="FF0000"/>
              </a:solidFill>
            </a:endParaRPr>
          </a:p>
        </p:txBody>
      </p:sp>
      <p:cxnSp>
        <p:nvCxnSpPr>
          <p:cNvPr id="65" name="Google Shape;65;p14"/>
          <p:cNvCxnSpPr/>
          <p:nvPr/>
        </p:nvCxnSpPr>
        <p:spPr>
          <a:xfrm>
            <a:off x="6807798" y="1011747"/>
            <a:ext cx="88500" cy="487200"/>
          </a:xfrm>
          <a:prstGeom prst="straightConnector1">
            <a:avLst/>
          </a:prstGeom>
          <a:noFill/>
          <a:ln cap="flat" cmpd="sng" w="38100">
            <a:solidFill>
              <a:srgbClr val="FF0000"/>
            </a:solidFill>
            <a:prstDash val="solid"/>
            <a:round/>
            <a:headEnd len="med" w="med" type="none"/>
            <a:tailEnd len="med" w="med" type="triangle"/>
          </a:ln>
        </p:spPr>
      </p:cxnSp>
      <p:cxnSp>
        <p:nvCxnSpPr>
          <p:cNvPr id="66" name="Google Shape;66;p14"/>
          <p:cNvCxnSpPr/>
          <p:nvPr/>
        </p:nvCxnSpPr>
        <p:spPr>
          <a:xfrm rot="10800000">
            <a:off x="6717868" y="533064"/>
            <a:ext cx="85200" cy="474000"/>
          </a:xfrm>
          <a:prstGeom prst="straightConnector1">
            <a:avLst/>
          </a:prstGeom>
          <a:noFill/>
          <a:ln cap="flat" cmpd="sng" w="38100">
            <a:solidFill>
              <a:srgbClr val="0000FF"/>
            </a:solidFill>
            <a:prstDash val="solid"/>
            <a:round/>
            <a:headEnd len="med" w="med" type="none"/>
            <a:tailEnd len="med" w="med" type="triangle"/>
          </a:ln>
        </p:spPr>
      </p:cxnSp>
      <p:sp>
        <p:nvSpPr>
          <p:cNvPr id="67" name="Google Shape;67;p14"/>
          <p:cNvSpPr txBox="1"/>
          <p:nvPr/>
        </p:nvSpPr>
        <p:spPr>
          <a:xfrm>
            <a:off x="6742737" y="225244"/>
            <a:ext cx="1554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00FF"/>
                </a:solidFill>
              </a:rPr>
              <a:t>Left-Mover</a:t>
            </a:r>
            <a:endParaRPr b="1" sz="1700">
              <a:solidFill>
                <a:srgbClr val="0000FF"/>
              </a:solidFill>
            </a:endParaRPr>
          </a:p>
        </p:txBody>
      </p:sp>
      <p:sp>
        <p:nvSpPr>
          <p:cNvPr id="68" name="Google Shape;68;p14"/>
          <p:cNvSpPr/>
          <p:nvPr/>
        </p:nvSpPr>
        <p:spPr>
          <a:xfrm rot="10800000">
            <a:off x="8141100" y="3516149"/>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rot="10800000">
            <a:off x="5605149" y="4746650"/>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5411125" y="2565408"/>
            <a:ext cx="3598095" cy="2475219"/>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sp>
        <p:nvSpPr>
          <p:cNvPr id="71" name="Google Shape;71;p14"/>
          <p:cNvSpPr/>
          <p:nvPr/>
        </p:nvSpPr>
        <p:spPr>
          <a:xfrm>
            <a:off x="5632589" y="4358313"/>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8168540" y="3127812"/>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flipH="1" rot="5400000">
            <a:off x="6287864" y="3242574"/>
            <a:ext cx="491100" cy="3354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flipH="1" rot="-5400000">
            <a:off x="5900580" y="3265937"/>
            <a:ext cx="491100" cy="3354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rot="5400000">
            <a:off x="7589013" y="2913506"/>
            <a:ext cx="495600" cy="3354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rot="-5400000">
            <a:off x="7200674" y="2886064"/>
            <a:ext cx="495600" cy="3354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 name="Google Shape;77;p14"/>
          <p:cNvCxnSpPr/>
          <p:nvPr/>
        </p:nvCxnSpPr>
        <p:spPr>
          <a:xfrm rot="10800000">
            <a:off x="6970066" y="3333217"/>
            <a:ext cx="10500" cy="820500"/>
          </a:xfrm>
          <a:prstGeom prst="straightConnector1">
            <a:avLst/>
          </a:prstGeom>
          <a:noFill/>
          <a:ln cap="flat" cmpd="sng" w="38100">
            <a:solidFill>
              <a:schemeClr val="dk1"/>
            </a:solidFill>
            <a:prstDash val="solid"/>
            <a:round/>
            <a:headEnd len="med" w="med" type="none"/>
            <a:tailEnd len="med" w="med" type="triangle"/>
          </a:ln>
        </p:spPr>
      </p:cxnSp>
      <p:sp>
        <p:nvSpPr>
          <p:cNvPr id="78" name="Google Shape;78;p14"/>
          <p:cNvSpPr/>
          <p:nvPr/>
        </p:nvSpPr>
        <p:spPr>
          <a:xfrm rot="-10511599">
            <a:off x="6541530" y="2163668"/>
            <a:ext cx="811992" cy="114320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 name="Google Shape;79;p14"/>
          <p:cNvSpPr txBox="1"/>
          <p:nvPr/>
        </p:nvSpPr>
        <p:spPr>
          <a:xfrm>
            <a:off x="6042199" y="2770020"/>
            <a:ext cx="699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sp>
        <p:nvSpPr>
          <p:cNvPr id="80" name="Google Shape;80;p14"/>
          <p:cNvSpPr txBox="1"/>
          <p:nvPr/>
        </p:nvSpPr>
        <p:spPr>
          <a:xfrm>
            <a:off x="7364392" y="2401661"/>
            <a:ext cx="699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cxnSp>
        <p:nvCxnSpPr>
          <p:cNvPr id="140" name="Google Shape;140;p23"/>
          <p:cNvCxnSpPr/>
          <p:nvPr/>
        </p:nvCxnSpPr>
        <p:spPr>
          <a:xfrm>
            <a:off x="3448765" y="2475546"/>
            <a:ext cx="0" cy="1786200"/>
          </a:xfrm>
          <a:prstGeom prst="straightConnector1">
            <a:avLst/>
          </a:prstGeom>
          <a:noFill/>
          <a:ln cap="flat" cmpd="sng" w="9525">
            <a:solidFill>
              <a:schemeClr val="dk2"/>
            </a:solidFill>
            <a:prstDash val="solid"/>
            <a:round/>
            <a:headEnd len="med" w="med" type="none"/>
            <a:tailEnd len="med" w="med" type="none"/>
          </a:ln>
        </p:spPr>
      </p:cxnSp>
      <p:cxnSp>
        <p:nvCxnSpPr>
          <p:cNvPr id="141" name="Google Shape;141;p23"/>
          <p:cNvCxnSpPr/>
          <p:nvPr/>
        </p:nvCxnSpPr>
        <p:spPr>
          <a:xfrm>
            <a:off x="2960769" y="4111849"/>
            <a:ext cx="2703900" cy="0"/>
          </a:xfrm>
          <a:prstGeom prst="straightConnector1">
            <a:avLst/>
          </a:prstGeom>
          <a:noFill/>
          <a:ln cap="flat" cmpd="sng" w="9525">
            <a:solidFill>
              <a:schemeClr val="dk2"/>
            </a:solidFill>
            <a:prstDash val="solid"/>
            <a:round/>
            <a:headEnd len="med" w="med" type="none"/>
            <a:tailEnd len="med" w="med" type="none"/>
          </a:ln>
        </p:spPr>
      </p:cxnSp>
      <p:cxnSp>
        <p:nvCxnSpPr>
          <p:cNvPr id="142" name="Google Shape;142;p23"/>
          <p:cNvCxnSpPr/>
          <p:nvPr/>
        </p:nvCxnSpPr>
        <p:spPr>
          <a:xfrm flipH="1" rot="10800000">
            <a:off x="3583008" y="2657673"/>
            <a:ext cx="1968000" cy="827700"/>
          </a:xfrm>
          <a:prstGeom prst="straightConnector1">
            <a:avLst/>
          </a:prstGeom>
          <a:noFill/>
          <a:ln cap="flat" cmpd="sng" w="9525">
            <a:solidFill>
              <a:schemeClr val="dk1"/>
            </a:solidFill>
            <a:prstDash val="solid"/>
            <a:round/>
            <a:headEnd len="med" w="med" type="none"/>
            <a:tailEnd len="med" w="med" type="none"/>
          </a:ln>
        </p:spPr>
      </p:cxnSp>
      <p:cxnSp>
        <p:nvCxnSpPr>
          <p:cNvPr id="143" name="Google Shape;143;p23"/>
          <p:cNvCxnSpPr/>
          <p:nvPr/>
        </p:nvCxnSpPr>
        <p:spPr>
          <a:xfrm flipH="1">
            <a:off x="4033683" y="3010073"/>
            <a:ext cx="684600" cy="283500"/>
          </a:xfrm>
          <a:prstGeom prst="straightConnector1">
            <a:avLst/>
          </a:prstGeom>
          <a:noFill/>
          <a:ln cap="flat" cmpd="sng" w="19050">
            <a:solidFill>
              <a:srgbClr val="9900FF"/>
            </a:solidFill>
            <a:prstDash val="solid"/>
            <a:round/>
            <a:headEnd len="med" w="med" type="none"/>
            <a:tailEnd len="med" w="med" type="triangle"/>
          </a:ln>
        </p:spPr>
      </p:cxnSp>
      <p:cxnSp>
        <p:nvCxnSpPr>
          <p:cNvPr id="144" name="Google Shape;144;p23"/>
          <p:cNvCxnSpPr/>
          <p:nvPr/>
        </p:nvCxnSpPr>
        <p:spPr>
          <a:xfrm flipH="1">
            <a:off x="4410733" y="2967773"/>
            <a:ext cx="414600" cy="177600"/>
          </a:xfrm>
          <a:prstGeom prst="straightConnector1">
            <a:avLst/>
          </a:prstGeom>
          <a:noFill/>
          <a:ln cap="flat" cmpd="sng" w="9525">
            <a:solidFill>
              <a:srgbClr val="9900FF"/>
            </a:solidFill>
            <a:prstDash val="solid"/>
            <a:round/>
            <a:headEnd len="med" w="med" type="none"/>
            <a:tailEnd len="med" w="med" type="triangle"/>
          </a:ln>
        </p:spPr>
      </p:cxnSp>
      <p:sp>
        <p:nvSpPr>
          <p:cNvPr id="145" name="Google Shape;145;p23"/>
          <p:cNvSpPr/>
          <p:nvPr/>
        </p:nvSpPr>
        <p:spPr>
          <a:xfrm>
            <a:off x="4725192" y="2893916"/>
            <a:ext cx="165000" cy="183900"/>
          </a:xfrm>
          <a:prstGeom prst="flowChartSummingJunction">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6" name="Google Shape;146;p23"/>
          <p:cNvCxnSpPr/>
          <p:nvPr/>
        </p:nvCxnSpPr>
        <p:spPr>
          <a:xfrm flipH="1" rot="8755593">
            <a:off x="4320028" y="2419933"/>
            <a:ext cx="111913" cy="683539"/>
          </a:xfrm>
          <a:prstGeom prst="straightConnector1">
            <a:avLst/>
          </a:prstGeom>
          <a:noFill/>
          <a:ln cap="flat" cmpd="sng" w="38100">
            <a:solidFill>
              <a:srgbClr val="FF9900"/>
            </a:solidFill>
            <a:prstDash val="solid"/>
            <a:round/>
            <a:headEnd len="med" w="med" type="none"/>
            <a:tailEnd len="med" w="med" type="triangle"/>
          </a:ln>
        </p:spPr>
      </p:cxnSp>
      <p:cxnSp>
        <p:nvCxnSpPr>
          <p:cNvPr id="147" name="Google Shape;147;p23"/>
          <p:cNvCxnSpPr/>
          <p:nvPr/>
        </p:nvCxnSpPr>
        <p:spPr>
          <a:xfrm rot="10800000">
            <a:off x="3727319" y="2675161"/>
            <a:ext cx="288300" cy="592200"/>
          </a:xfrm>
          <a:prstGeom prst="straightConnector1">
            <a:avLst/>
          </a:prstGeom>
          <a:noFill/>
          <a:ln cap="flat" cmpd="sng" w="38100">
            <a:solidFill>
              <a:srgbClr val="FF9900"/>
            </a:solidFill>
            <a:prstDash val="solid"/>
            <a:round/>
            <a:headEnd len="med" w="med" type="none"/>
            <a:tailEnd len="med" w="med" type="triangle"/>
          </a:ln>
        </p:spPr>
      </p:cxnSp>
      <p:sp>
        <p:nvSpPr>
          <p:cNvPr id="148" name="Google Shape;148;p23"/>
          <p:cNvSpPr/>
          <p:nvPr/>
        </p:nvSpPr>
        <p:spPr>
          <a:xfrm rot="1389297">
            <a:off x="3658152" y="2905456"/>
            <a:ext cx="509375" cy="390431"/>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149" name="Google Shape;149;p23"/>
          <p:cNvSpPr/>
          <p:nvPr/>
        </p:nvSpPr>
        <p:spPr>
          <a:xfrm rot="2374248">
            <a:off x="4121287" y="2656169"/>
            <a:ext cx="509375" cy="390431"/>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150" name="Google Shape;150;p23"/>
          <p:cNvSpPr txBox="1"/>
          <p:nvPr/>
        </p:nvSpPr>
        <p:spPr>
          <a:xfrm>
            <a:off x="3382425" y="1627775"/>
            <a:ext cx="241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Straight Hodograph</a:t>
            </a:r>
            <a:endParaRPr b="1" sz="1800">
              <a:latin typeface="Calibri"/>
              <a:ea typeface="Calibri"/>
              <a:cs typeface="Calibri"/>
              <a:sym typeface="Calibri"/>
            </a:endParaRPr>
          </a:p>
        </p:txBody>
      </p:sp>
      <p:sp>
        <p:nvSpPr>
          <p:cNvPr id="151" name="Google Shape;151;p23"/>
          <p:cNvSpPr txBox="1"/>
          <p:nvPr/>
        </p:nvSpPr>
        <p:spPr>
          <a:xfrm>
            <a:off x="1007850" y="597250"/>
            <a:ext cx="712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Non-Linear Terms</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4"/>
          <p:cNvSpPr txBox="1"/>
          <p:nvPr/>
        </p:nvSpPr>
        <p:spPr>
          <a:xfrm>
            <a:off x="10840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An Updraft Emerges!</a:t>
            </a:r>
            <a:endParaRPr b="1" sz="1200">
              <a:latin typeface="Calibri"/>
              <a:ea typeface="Calibri"/>
              <a:cs typeface="Calibri"/>
              <a:sym typeface="Calibri"/>
            </a:endParaRPr>
          </a:p>
          <a:p>
            <a:pPr indent="0" lvl="0" marL="0" rtl="0" algn="ctr">
              <a:spcBef>
                <a:spcPts val="0"/>
              </a:spcBef>
              <a:spcAft>
                <a:spcPts val="0"/>
              </a:spcAft>
              <a:buNone/>
            </a:pPr>
            <a:r>
              <a:t/>
            </a:r>
            <a:endParaRPr b="1" sz="2300" u="sng">
              <a:solidFill>
                <a:srgbClr val="FF00FF"/>
              </a:solidFill>
            </a:endParaRPr>
          </a:p>
        </p:txBody>
      </p:sp>
      <p:grpSp>
        <p:nvGrpSpPr>
          <p:cNvPr id="159" name="Google Shape;159;p24"/>
          <p:cNvGrpSpPr/>
          <p:nvPr/>
        </p:nvGrpSpPr>
        <p:grpSpPr>
          <a:xfrm>
            <a:off x="6168650" y="776914"/>
            <a:ext cx="2891100" cy="1514152"/>
            <a:chOff x="6168650" y="776914"/>
            <a:chExt cx="2891100" cy="1514152"/>
          </a:xfrm>
        </p:grpSpPr>
        <p:cxnSp>
          <p:nvCxnSpPr>
            <p:cNvPr id="160" name="Google Shape;160;p24"/>
            <p:cNvCxnSpPr/>
            <p:nvPr/>
          </p:nvCxnSpPr>
          <p:spPr>
            <a:xfrm>
              <a:off x="6429775" y="809125"/>
              <a:ext cx="0" cy="1402200"/>
            </a:xfrm>
            <a:prstGeom prst="straightConnector1">
              <a:avLst/>
            </a:prstGeom>
            <a:noFill/>
            <a:ln cap="flat" cmpd="sng" w="9525">
              <a:solidFill>
                <a:srgbClr val="595959"/>
              </a:solidFill>
              <a:prstDash val="dot"/>
              <a:round/>
              <a:headEnd len="med" w="med" type="none"/>
              <a:tailEnd len="med" w="med" type="none"/>
            </a:ln>
          </p:spPr>
        </p:cxnSp>
        <p:cxnSp>
          <p:nvCxnSpPr>
            <p:cNvPr id="161" name="Google Shape;161;p24"/>
            <p:cNvCxnSpPr/>
            <p:nvPr/>
          </p:nvCxnSpPr>
          <p:spPr>
            <a:xfrm rot="10800000">
              <a:off x="6168650" y="1783475"/>
              <a:ext cx="2891100" cy="0"/>
            </a:xfrm>
            <a:prstGeom prst="straightConnector1">
              <a:avLst/>
            </a:prstGeom>
            <a:noFill/>
            <a:ln cap="flat" cmpd="sng" w="9525">
              <a:solidFill>
                <a:srgbClr val="595959"/>
              </a:solidFill>
              <a:prstDash val="dot"/>
              <a:round/>
              <a:headEnd len="med" w="med" type="none"/>
              <a:tailEnd len="med" w="med" type="none"/>
            </a:ln>
          </p:spPr>
        </p:cxnSp>
        <p:cxnSp>
          <p:nvCxnSpPr>
            <p:cNvPr id="162" name="Google Shape;162;p24"/>
            <p:cNvCxnSpPr/>
            <p:nvPr/>
          </p:nvCxnSpPr>
          <p:spPr>
            <a:xfrm>
              <a:off x="6544021" y="1785327"/>
              <a:ext cx="1905900" cy="0"/>
            </a:xfrm>
            <a:prstGeom prst="straightConnector1">
              <a:avLst/>
            </a:prstGeom>
            <a:noFill/>
            <a:ln cap="flat" cmpd="sng" w="19050">
              <a:solidFill>
                <a:schemeClr val="dk1"/>
              </a:solidFill>
              <a:prstDash val="solid"/>
              <a:round/>
              <a:headEnd len="med" w="med" type="none"/>
              <a:tailEnd len="med" w="med" type="none"/>
            </a:ln>
          </p:spPr>
        </p:cxnSp>
        <p:cxnSp>
          <p:nvCxnSpPr>
            <p:cNvPr id="163" name="Google Shape;163;p24"/>
            <p:cNvCxnSpPr/>
            <p:nvPr/>
          </p:nvCxnSpPr>
          <p:spPr>
            <a:xfrm rot="10800000">
              <a:off x="7186593" y="1132920"/>
              <a:ext cx="0" cy="669600"/>
            </a:xfrm>
            <a:prstGeom prst="straightConnector1">
              <a:avLst/>
            </a:prstGeom>
            <a:noFill/>
            <a:ln cap="flat" cmpd="sng" w="19050">
              <a:solidFill>
                <a:srgbClr val="FF9900"/>
              </a:solidFill>
              <a:prstDash val="dash"/>
              <a:round/>
              <a:headEnd len="med" w="med" type="none"/>
              <a:tailEnd len="med" w="med" type="stealth"/>
            </a:ln>
          </p:spPr>
        </p:cxnSp>
        <p:sp>
          <p:nvSpPr>
            <p:cNvPr id="164" name="Google Shape;164;p24"/>
            <p:cNvSpPr txBox="1"/>
            <p:nvPr/>
          </p:nvSpPr>
          <p:spPr>
            <a:xfrm rot="4292">
              <a:off x="6995112" y="777214"/>
              <a:ext cx="480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165" name="Google Shape;165;p24"/>
            <p:cNvSpPr txBox="1"/>
            <p:nvPr/>
          </p:nvSpPr>
          <p:spPr>
            <a:xfrm>
              <a:off x="7055950" y="1829366"/>
              <a:ext cx="78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900FF"/>
                  </a:solidFill>
                </a:rPr>
                <a:t>Inflow</a:t>
              </a:r>
              <a:endParaRPr b="1" sz="1000">
                <a:solidFill>
                  <a:srgbClr val="9900FF"/>
                </a:solidFill>
              </a:endParaRPr>
            </a:p>
            <a:p>
              <a:pPr indent="0" lvl="0" marL="0" rtl="0" algn="ctr">
                <a:spcBef>
                  <a:spcPts val="0"/>
                </a:spcBef>
                <a:spcAft>
                  <a:spcPts val="0"/>
                </a:spcAft>
                <a:buNone/>
              </a:pPr>
              <a:r>
                <a:rPr b="1" lang="en" sz="800">
                  <a:solidFill>
                    <a:srgbClr val="9900FF"/>
                  </a:solidFill>
                </a:rPr>
                <a:t>(SR winds)</a:t>
              </a:r>
              <a:endParaRPr b="1" sz="800">
                <a:solidFill>
                  <a:srgbClr val="9900FF"/>
                </a:solidFill>
              </a:endParaRPr>
            </a:p>
          </p:txBody>
        </p:sp>
        <p:sp>
          <p:nvSpPr>
            <p:cNvPr id="166" name="Google Shape;166;p24"/>
            <p:cNvSpPr txBox="1"/>
            <p:nvPr/>
          </p:nvSpPr>
          <p:spPr>
            <a:xfrm>
              <a:off x="7505203" y="1200587"/>
              <a:ext cx="78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Initial Updraft</a:t>
              </a:r>
              <a:endParaRPr b="1" sz="1100"/>
            </a:p>
          </p:txBody>
        </p:sp>
        <p:sp>
          <p:nvSpPr>
            <p:cNvPr id="167" name="Google Shape;167;p24"/>
            <p:cNvSpPr/>
            <p:nvPr/>
          </p:nvSpPr>
          <p:spPr>
            <a:xfrm rot="3363149">
              <a:off x="6926130" y="1280684"/>
              <a:ext cx="509370" cy="39042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168" name="Google Shape;168;p24"/>
            <p:cNvCxnSpPr/>
            <p:nvPr/>
          </p:nvCxnSpPr>
          <p:spPr>
            <a:xfrm rot="10800000">
              <a:off x="7171623" y="1783491"/>
              <a:ext cx="458400" cy="0"/>
            </a:xfrm>
            <a:prstGeom prst="straightConnector1">
              <a:avLst/>
            </a:prstGeom>
            <a:noFill/>
            <a:ln cap="flat" cmpd="sng" w="19050">
              <a:solidFill>
                <a:srgbClr val="9900FF"/>
              </a:solidFill>
              <a:prstDash val="solid"/>
              <a:round/>
              <a:headEnd len="med" w="med" type="none"/>
              <a:tailEnd len="med" w="med" type="triangle"/>
            </a:ln>
          </p:spPr>
        </p:cxnSp>
        <p:sp>
          <p:nvSpPr>
            <p:cNvPr id="169" name="Google Shape;169;p24"/>
            <p:cNvSpPr/>
            <p:nvPr/>
          </p:nvSpPr>
          <p:spPr>
            <a:xfrm>
              <a:off x="7548116" y="1721691"/>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24"/>
          <p:cNvSpPr txBox="1"/>
          <p:nvPr/>
        </p:nvSpPr>
        <p:spPr>
          <a:xfrm>
            <a:off x="601025" y="4294700"/>
            <a:ext cx="4985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171" name="Google Shape;171;p24"/>
          <p:cNvSpPr txBox="1"/>
          <p:nvPr/>
        </p:nvSpPr>
        <p:spPr>
          <a:xfrm>
            <a:off x="4091694" y="1782373"/>
            <a:ext cx="4803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700">
                <a:solidFill>
                  <a:srgbClr val="FF9900"/>
                </a:solidFill>
                <a:latin typeface="Calibri"/>
                <a:ea typeface="Calibri"/>
                <a:cs typeface="Calibri"/>
                <a:sym typeface="Calibri"/>
              </a:rPr>
              <a:t>ω</a:t>
            </a:r>
            <a:r>
              <a:rPr baseline="-25000" lang="en" sz="1700">
                <a:solidFill>
                  <a:srgbClr val="FF9900"/>
                </a:solidFill>
                <a:latin typeface="Calibri"/>
                <a:ea typeface="Calibri"/>
                <a:cs typeface="Calibri"/>
                <a:sym typeface="Calibri"/>
              </a:rPr>
              <a:t>h</a:t>
            </a:r>
            <a:endParaRPr sz="1700">
              <a:solidFill>
                <a:srgbClr val="FF9900"/>
              </a:solidFill>
              <a:latin typeface="Calibri"/>
              <a:ea typeface="Calibri"/>
              <a:cs typeface="Calibri"/>
              <a:sym typeface="Calibri"/>
            </a:endParaRPr>
          </a:p>
        </p:txBody>
      </p:sp>
      <p:cxnSp>
        <p:nvCxnSpPr>
          <p:cNvPr id="172" name="Google Shape;172;p24"/>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173" name="Google Shape;173;p24"/>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174" name="Google Shape;174;p24"/>
          <p:cNvCxnSpPr/>
          <p:nvPr/>
        </p:nvCxnSpPr>
        <p:spPr>
          <a:xfrm flipH="1">
            <a:off x="467475" y="2067925"/>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175" name="Google Shape;175;p24"/>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4"/>
          <p:cNvSpPr txBox="1"/>
          <p:nvPr/>
        </p:nvSpPr>
        <p:spPr>
          <a:xfrm>
            <a:off x="447400" y="4104550"/>
            <a:ext cx="5436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9900FF"/>
                </a:solidFill>
                <a:latin typeface="Calibri"/>
                <a:ea typeface="Calibri"/>
                <a:cs typeface="Calibri"/>
                <a:sym typeface="Calibri"/>
              </a:rPr>
              <a:t>Inflow</a:t>
            </a:r>
            <a:r>
              <a:rPr lang="en" sz="1600">
                <a:solidFill>
                  <a:schemeClr val="dk1"/>
                </a:solidFill>
                <a:latin typeface="Calibri"/>
                <a:ea typeface="Calibri"/>
                <a:cs typeface="Calibri"/>
                <a:sym typeface="Calibri"/>
              </a:rPr>
              <a:t> not aligned with </a:t>
            </a:r>
            <a:r>
              <a:rPr b="1" lang="en" sz="1600">
                <a:solidFill>
                  <a:srgbClr val="FF9900"/>
                </a:solidFill>
                <a:latin typeface="Calibri"/>
                <a:ea typeface="Calibri"/>
                <a:cs typeface="Calibri"/>
                <a:sym typeface="Calibri"/>
              </a:rPr>
              <a:t>vortex tubes </a:t>
            </a:r>
            <a:r>
              <a:rPr lang="en" sz="1600">
                <a:solidFill>
                  <a:schemeClr val="dk1"/>
                </a:solidFill>
                <a:latin typeface="Calibri"/>
                <a:ea typeface="Calibri"/>
                <a:cs typeface="Calibri"/>
                <a:sym typeface="Calibri"/>
              </a:rPr>
              <a:t>(crosswise vorticity)</a:t>
            </a:r>
            <a:endParaRPr>
              <a:solidFill>
                <a:schemeClr val="dk1"/>
              </a:solidFill>
              <a:latin typeface="Calibri"/>
              <a:ea typeface="Calibri"/>
              <a:cs typeface="Calibri"/>
              <a:sym typeface="Calibri"/>
            </a:endParaRPr>
          </a:p>
        </p:txBody>
      </p:sp>
      <p:sp>
        <p:nvSpPr>
          <p:cNvPr id="177" name="Google Shape;177;p24"/>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8" name="Google Shape;178;p24"/>
          <p:cNvGrpSpPr/>
          <p:nvPr/>
        </p:nvGrpSpPr>
        <p:grpSpPr>
          <a:xfrm>
            <a:off x="3552000" y="1816925"/>
            <a:ext cx="527275" cy="729250"/>
            <a:chOff x="3315988" y="1896875"/>
            <a:chExt cx="527275" cy="729250"/>
          </a:xfrm>
        </p:grpSpPr>
        <p:sp>
          <p:nvSpPr>
            <p:cNvPr id="179" name="Google Shape;179;p24"/>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4"/>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81" name="Google Shape;181;p24"/>
          <p:cNvCxnSpPr/>
          <p:nvPr/>
        </p:nvCxnSpPr>
        <p:spPr>
          <a:xfrm rot="10800000">
            <a:off x="2469966" y="2985127"/>
            <a:ext cx="1032000" cy="753300"/>
          </a:xfrm>
          <a:prstGeom prst="straightConnector1">
            <a:avLst/>
          </a:prstGeom>
          <a:noFill/>
          <a:ln cap="flat" cmpd="sng" w="28575">
            <a:solidFill>
              <a:srgbClr val="9900FF"/>
            </a:solidFill>
            <a:prstDash val="solid"/>
            <a:round/>
            <a:headEnd len="med" w="med" type="none"/>
            <a:tailEnd len="med" w="med" type="triangle"/>
          </a:ln>
        </p:spPr>
      </p:cxnSp>
      <p:sp>
        <p:nvSpPr>
          <p:cNvPr id="182" name="Google Shape;182;p24"/>
          <p:cNvSpPr txBox="1"/>
          <p:nvPr/>
        </p:nvSpPr>
        <p:spPr>
          <a:xfrm>
            <a:off x="3225656" y="3399122"/>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5"/>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Updraft draws </a:t>
            </a:r>
            <a:r>
              <a:rPr b="1" lang="en" sz="1600">
                <a:solidFill>
                  <a:srgbClr val="FF9900"/>
                </a:solidFill>
                <a:latin typeface="Calibri"/>
                <a:ea typeface="Calibri"/>
                <a:cs typeface="Calibri"/>
                <a:sym typeface="Calibri"/>
              </a:rPr>
              <a:t>crosswise </a:t>
            </a:r>
            <a:r>
              <a:rPr lang="en" sz="1600">
                <a:solidFill>
                  <a:schemeClr val="dk1"/>
                </a:solidFill>
                <a:latin typeface="Calibri"/>
                <a:ea typeface="Calibri"/>
                <a:cs typeface="Calibri"/>
                <a:sym typeface="Calibri"/>
              </a:rPr>
              <a:t>vorticity into the vertical (tilting)</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endParaRPr>
          </a:p>
        </p:txBody>
      </p:sp>
      <p:sp>
        <p:nvSpPr>
          <p:cNvPr id="189" name="Google Shape;189;p25"/>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190" name="Google Shape;190;p25"/>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191" name="Google Shape;191;p25"/>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192" name="Google Shape;192;p25"/>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grpSp>
        <p:nvGrpSpPr>
          <p:cNvPr id="193" name="Google Shape;193;p25"/>
          <p:cNvGrpSpPr/>
          <p:nvPr/>
        </p:nvGrpSpPr>
        <p:grpSpPr>
          <a:xfrm>
            <a:off x="760725" y="3136750"/>
            <a:ext cx="527275" cy="729250"/>
            <a:chOff x="760725" y="3136750"/>
            <a:chExt cx="527275" cy="729250"/>
          </a:xfrm>
        </p:grpSpPr>
        <p:sp>
          <p:nvSpPr>
            <p:cNvPr id="194" name="Google Shape;194;p25"/>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5"/>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 name="Google Shape;196;p25"/>
          <p:cNvGrpSpPr/>
          <p:nvPr/>
        </p:nvGrpSpPr>
        <p:grpSpPr>
          <a:xfrm>
            <a:off x="3552000" y="1816925"/>
            <a:ext cx="527275" cy="729250"/>
            <a:chOff x="3315988" y="1896875"/>
            <a:chExt cx="527275" cy="729250"/>
          </a:xfrm>
        </p:grpSpPr>
        <p:sp>
          <p:nvSpPr>
            <p:cNvPr id="197" name="Google Shape;197;p25"/>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5"/>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9" name="Google Shape;199;p25"/>
          <p:cNvCxnSpPr/>
          <p:nvPr/>
        </p:nvCxnSpPr>
        <p:spPr>
          <a:xfrm rot="10800000">
            <a:off x="2214050" y="2137250"/>
            <a:ext cx="52200" cy="851100"/>
          </a:xfrm>
          <a:prstGeom prst="straightConnector1">
            <a:avLst/>
          </a:prstGeom>
          <a:noFill/>
          <a:ln cap="flat" cmpd="sng" w="38100">
            <a:solidFill>
              <a:schemeClr val="dk1"/>
            </a:solidFill>
            <a:prstDash val="solid"/>
            <a:round/>
            <a:headEnd len="med" w="med" type="none"/>
            <a:tailEnd len="med" w="med" type="triangle"/>
          </a:ln>
        </p:spPr>
      </p:cxnSp>
      <p:sp>
        <p:nvSpPr>
          <p:cNvPr id="200" name="Google Shape;200;p25"/>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01" name="Google Shape;201;p25"/>
          <p:cNvGrpSpPr/>
          <p:nvPr/>
        </p:nvGrpSpPr>
        <p:grpSpPr>
          <a:xfrm rot="2983013">
            <a:off x="2629799" y="2077587"/>
            <a:ext cx="527303" cy="729289"/>
            <a:chOff x="3315988" y="1896875"/>
            <a:chExt cx="527275" cy="729250"/>
          </a:xfrm>
        </p:grpSpPr>
        <p:sp>
          <p:nvSpPr>
            <p:cNvPr id="202" name="Google Shape;202;p25"/>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5"/>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 name="Google Shape;204;p25"/>
          <p:cNvGrpSpPr/>
          <p:nvPr/>
        </p:nvGrpSpPr>
        <p:grpSpPr>
          <a:xfrm>
            <a:off x="1102307" y="2667089"/>
            <a:ext cx="887576" cy="582651"/>
            <a:chOff x="1095876" y="2704075"/>
            <a:chExt cx="887576" cy="582651"/>
          </a:xfrm>
        </p:grpSpPr>
        <p:sp>
          <p:nvSpPr>
            <p:cNvPr id="205" name="Google Shape;205;p25"/>
            <p:cNvSpPr/>
            <p:nvPr/>
          </p:nvSpPr>
          <p:spPr>
            <a:xfrm flipH="1" rot="6547629">
              <a:off x="1541980" y="2865150"/>
              <a:ext cx="408343" cy="355651"/>
            </a:xfrm>
            <a:prstGeom prst="curvedDownArrow">
              <a:avLst>
                <a:gd fmla="val 25000" name="adj1"/>
                <a:gd fmla="val 49157"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5"/>
            <p:cNvSpPr/>
            <p:nvPr/>
          </p:nvSpPr>
          <p:spPr>
            <a:xfrm flipH="1" rot="-4251842">
              <a:off x="1129844" y="2773330"/>
              <a:ext cx="426465" cy="369990"/>
            </a:xfrm>
            <a:prstGeom prst="curvedDownArrow">
              <a:avLst>
                <a:gd fmla="val 25000" name="adj1"/>
                <a:gd fmla="val 49157"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7" name="Google Shape;207;p25"/>
          <p:cNvCxnSpPr/>
          <p:nvPr/>
        </p:nvCxnSpPr>
        <p:spPr>
          <a:xfrm rot="10800000">
            <a:off x="2469966" y="2985127"/>
            <a:ext cx="1032000" cy="753300"/>
          </a:xfrm>
          <a:prstGeom prst="straightConnector1">
            <a:avLst/>
          </a:prstGeom>
          <a:noFill/>
          <a:ln cap="flat" cmpd="sng" w="28575">
            <a:solidFill>
              <a:srgbClr val="9900FF"/>
            </a:solidFill>
            <a:prstDash val="solid"/>
            <a:round/>
            <a:headEnd len="med" w="med" type="none"/>
            <a:tailEnd len="med" w="med" type="triangle"/>
          </a:ln>
        </p:spPr>
      </p:cxnSp>
      <p:sp>
        <p:nvSpPr>
          <p:cNvPr id="208" name="Google Shape;208;p25"/>
          <p:cNvSpPr txBox="1"/>
          <p:nvPr/>
        </p:nvSpPr>
        <p:spPr>
          <a:xfrm>
            <a:off x="3225656" y="3399122"/>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6"/>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Updraft draws </a:t>
            </a:r>
            <a:r>
              <a:rPr b="1" lang="en" sz="1600">
                <a:solidFill>
                  <a:srgbClr val="FF9900"/>
                </a:solidFill>
                <a:latin typeface="Calibri"/>
                <a:ea typeface="Calibri"/>
                <a:cs typeface="Calibri"/>
                <a:sym typeface="Calibri"/>
              </a:rPr>
              <a:t>crosswise </a:t>
            </a:r>
            <a:r>
              <a:rPr lang="en" sz="1600">
                <a:solidFill>
                  <a:schemeClr val="dk1"/>
                </a:solidFill>
                <a:latin typeface="Calibri"/>
                <a:ea typeface="Calibri"/>
                <a:cs typeface="Calibri"/>
                <a:sym typeface="Calibri"/>
              </a:rPr>
              <a:t>vorticity into the vertical (tilting)</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endParaRPr>
          </a:p>
        </p:txBody>
      </p:sp>
      <p:sp>
        <p:nvSpPr>
          <p:cNvPr id="215" name="Google Shape;215;p26"/>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216" name="Google Shape;216;p26"/>
          <p:cNvSpPr txBox="1"/>
          <p:nvPr/>
        </p:nvSpPr>
        <p:spPr>
          <a:xfrm>
            <a:off x="447400" y="41070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Counter-rotating vorticity centers flank the updraft;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rgbClr val="CC0000"/>
                </a:solidFill>
                <a:latin typeface="Calibri"/>
                <a:ea typeface="Calibri"/>
                <a:cs typeface="Calibri"/>
                <a:sym typeface="Calibri"/>
              </a:rPr>
              <a:t>cyclonic</a:t>
            </a:r>
            <a:r>
              <a:rPr lang="en" sz="1600">
                <a:solidFill>
                  <a:schemeClr val="dk1"/>
                </a:solidFill>
                <a:latin typeface="Calibri"/>
                <a:ea typeface="Calibri"/>
                <a:cs typeface="Calibri"/>
                <a:sym typeface="Calibri"/>
              </a:rPr>
              <a:t> to the right, </a:t>
            </a:r>
            <a:r>
              <a:rPr b="1" lang="en" sz="1600">
                <a:solidFill>
                  <a:srgbClr val="3C78D8"/>
                </a:solidFill>
                <a:latin typeface="Calibri"/>
                <a:ea typeface="Calibri"/>
                <a:cs typeface="Calibri"/>
                <a:sym typeface="Calibri"/>
              </a:rPr>
              <a:t>anticyclonic</a:t>
            </a:r>
            <a:r>
              <a:rPr lang="en" sz="1600">
                <a:solidFill>
                  <a:schemeClr val="dk1"/>
                </a:solidFill>
                <a:latin typeface="Calibri"/>
                <a:ea typeface="Calibri"/>
                <a:cs typeface="Calibri"/>
                <a:sym typeface="Calibri"/>
              </a:rPr>
              <a:t> to the left!</a:t>
            </a:r>
            <a:endParaRPr/>
          </a:p>
        </p:txBody>
      </p:sp>
      <p:sp>
        <p:nvSpPr>
          <p:cNvPr id="217" name="Google Shape;217;p26"/>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218" name="Google Shape;218;p26"/>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19" name="Google Shape;219;p26"/>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grpSp>
        <p:nvGrpSpPr>
          <p:cNvPr id="220" name="Google Shape;220;p26"/>
          <p:cNvGrpSpPr/>
          <p:nvPr/>
        </p:nvGrpSpPr>
        <p:grpSpPr>
          <a:xfrm>
            <a:off x="760725" y="3136750"/>
            <a:ext cx="527275" cy="729250"/>
            <a:chOff x="760725" y="3136750"/>
            <a:chExt cx="527275" cy="729250"/>
          </a:xfrm>
        </p:grpSpPr>
        <p:sp>
          <p:nvSpPr>
            <p:cNvPr id="221" name="Google Shape;221;p26"/>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6"/>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 name="Google Shape;223;p26"/>
          <p:cNvSpPr/>
          <p:nvPr/>
        </p:nvSpPr>
        <p:spPr>
          <a:xfrm flipH="1" rot="5400000">
            <a:off x="1448762" y="20125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6"/>
          <p:cNvSpPr/>
          <p:nvPr/>
        </p:nvSpPr>
        <p:spPr>
          <a:xfrm flipH="1" rot="-5400000">
            <a:off x="1058675" y="20359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5" name="Google Shape;225;p26"/>
          <p:cNvGrpSpPr/>
          <p:nvPr/>
        </p:nvGrpSpPr>
        <p:grpSpPr>
          <a:xfrm>
            <a:off x="3552000" y="1816925"/>
            <a:ext cx="527275" cy="729250"/>
            <a:chOff x="3315988" y="1896875"/>
            <a:chExt cx="527275" cy="729250"/>
          </a:xfrm>
        </p:grpSpPr>
        <p:sp>
          <p:nvSpPr>
            <p:cNvPr id="226" name="Google Shape;226;p26"/>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6"/>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p26"/>
          <p:cNvSpPr/>
          <p:nvPr/>
        </p:nvSpPr>
        <p:spPr>
          <a:xfrm rot="5400000">
            <a:off x="2759686" y="1680926"/>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6"/>
          <p:cNvSpPr/>
          <p:nvPr/>
        </p:nvSpPr>
        <p:spPr>
          <a:xfrm rot="-5400000">
            <a:off x="2368536" y="1653151"/>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31" name="Google Shape;231;p26"/>
          <p:cNvCxnSpPr/>
          <p:nvPr/>
        </p:nvCxnSpPr>
        <p:spPr>
          <a:xfrm rot="10800000">
            <a:off x="2214050" y="2137250"/>
            <a:ext cx="52200" cy="851100"/>
          </a:xfrm>
          <a:prstGeom prst="straightConnector1">
            <a:avLst/>
          </a:prstGeom>
          <a:noFill/>
          <a:ln cap="flat" cmpd="sng" w="38100">
            <a:solidFill>
              <a:schemeClr val="dk1"/>
            </a:solidFill>
            <a:prstDash val="solid"/>
            <a:round/>
            <a:headEnd len="med" w="med" type="none"/>
            <a:tailEnd len="med" w="med" type="triangle"/>
          </a:ln>
        </p:spPr>
      </p:cxnSp>
      <p:cxnSp>
        <p:nvCxnSpPr>
          <p:cNvPr id="232" name="Google Shape;232;p26"/>
          <p:cNvCxnSpPr/>
          <p:nvPr/>
        </p:nvCxnSpPr>
        <p:spPr>
          <a:xfrm rot="10800000">
            <a:off x="2469966" y="2985127"/>
            <a:ext cx="1032000" cy="753300"/>
          </a:xfrm>
          <a:prstGeom prst="straightConnector1">
            <a:avLst/>
          </a:prstGeom>
          <a:noFill/>
          <a:ln cap="flat" cmpd="sng" w="28575">
            <a:solidFill>
              <a:srgbClr val="9900FF"/>
            </a:solidFill>
            <a:prstDash val="solid"/>
            <a:round/>
            <a:headEnd len="med" w="med" type="none"/>
            <a:tailEnd len="med" w="med" type="triangle"/>
          </a:ln>
        </p:spPr>
      </p:cxnSp>
      <p:sp>
        <p:nvSpPr>
          <p:cNvPr id="233" name="Google Shape;233;p26"/>
          <p:cNvSpPr txBox="1"/>
          <p:nvPr/>
        </p:nvSpPr>
        <p:spPr>
          <a:xfrm>
            <a:off x="3225656" y="3399122"/>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7"/>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7"/>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241" name="Google Shape;241;p27"/>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242" name="Google Shape;242;p27"/>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43" name="Google Shape;243;p27"/>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244" name="Google Shape;244;p27"/>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7"/>
          <p:cNvSpPr txBox="1"/>
          <p:nvPr/>
        </p:nvSpPr>
        <p:spPr>
          <a:xfrm>
            <a:off x="5766150" y="1103400"/>
            <a:ext cx="3260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00"/>
                </a:solidFill>
                <a:latin typeface="Calibri"/>
                <a:ea typeface="Calibri"/>
                <a:cs typeface="Calibri"/>
                <a:sym typeface="Calibri"/>
              </a:rPr>
              <a:t>Low </a:t>
            </a:r>
            <a:r>
              <a:rPr lang="en" sz="1600">
                <a:solidFill>
                  <a:schemeClr val="dk1"/>
                </a:solidFill>
                <a:latin typeface="Calibri"/>
                <a:ea typeface="Calibri"/>
                <a:cs typeface="Calibri"/>
                <a:sym typeface="Calibri"/>
              </a:rPr>
              <a:t>pressure perturbations are induced in vertical vorticity centers</a:t>
            </a:r>
            <a:endParaRPr b="1" sz="1600">
              <a:solidFill>
                <a:schemeClr val="dk1"/>
              </a:solidFill>
            </a:endParaRPr>
          </a:p>
        </p:txBody>
      </p:sp>
      <p:sp>
        <p:nvSpPr>
          <p:cNvPr id="246" name="Google Shape;246;p27"/>
          <p:cNvSpPr/>
          <p:nvPr/>
        </p:nvSpPr>
        <p:spPr>
          <a:xfrm flipH="1" rot="5400000">
            <a:off x="1448762" y="20125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7"/>
          <p:cNvSpPr/>
          <p:nvPr/>
        </p:nvSpPr>
        <p:spPr>
          <a:xfrm flipH="1" rot="-5400000">
            <a:off x="1058675" y="20359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7"/>
          <p:cNvSpPr/>
          <p:nvPr/>
        </p:nvSpPr>
        <p:spPr>
          <a:xfrm rot="5400000">
            <a:off x="2759686" y="1680926"/>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7"/>
          <p:cNvSpPr/>
          <p:nvPr/>
        </p:nvSpPr>
        <p:spPr>
          <a:xfrm rot="-5400000">
            <a:off x="2368536" y="1653151"/>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1" name="Google Shape;251;p27"/>
          <p:cNvSpPr txBox="1"/>
          <p:nvPr/>
        </p:nvSpPr>
        <p:spPr>
          <a:xfrm>
            <a:off x="1201230" y="1536358"/>
            <a:ext cx="704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sp>
        <p:nvSpPr>
          <p:cNvPr id="252" name="Google Shape;252;p27"/>
          <p:cNvSpPr txBox="1"/>
          <p:nvPr/>
        </p:nvSpPr>
        <p:spPr>
          <a:xfrm>
            <a:off x="2533491" y="1165193"/>
            <a:ext cx="704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grpSp>
        <p:nvGrpSpPr>
          <p:cNvPr id="253" name="Google Shape;253;p27"/>
          <p:cNvGrpSpPr/>
          <p:nvPr/>
        </p:nvGrpSpPr>
        <p:grpSpPr>
          <a:xfrm>
            <a:off x="3552000" y="1816925"/>
            <a:ext cx="527275" cy="729250"/>
            <a:chOff x="3315988" y="1896875"/>
            <a:chExt cx="527275" cy="729250"/>
          </a:xfrm>
        </p:grpSpPr>
        <p:sp>
          <p:nvSpPr>
            <p:cNvPr id="254" name="Google Shape;254;p27"/>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7"/>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56" name="Google Shape;256;p27"/>
          <p:cNvCxnSpPr/>
          <p:nvPr/>
        </p:nvCxnSpPr>
        <p:spPr>
          <a:xfrm rot="10800000">
            <a:off x="2214050" y="2137250"/>
            <a:ext cx="52200" cy="8511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8"/>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8"/>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300" u="sng">
                <a:solidFill>
                  <a:schemeClr val="dk1"/>
                </a:solidFill>
                <a:latin typeface="Calibri"/>
                <a:ea typeface="Calibri"/>
                <a:cs typeface="Calibri"/>
                <a:sym typeface="Calibri"/>
              </a:rPr>
              <a:t>The Vacuum Cleaner Effect</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264" name="Google Shape;264;p28"/>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265" name="Google Shape;265;p28"/>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66" name="Google Shape;266;p28"/>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267" name="Google Shape;267;p28"/>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8"/>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These perturbation pressure deficits aloft act like </a:t>
            </a:r>
            <a:r>
              <a:rPr b="1" lang="en" sz="1600">
                <a:solidFill>
                  <a:schemeClr val="dk1"/>
                </a:solidFill>
                <a:latin typeface="Calibri"/>
                <a:ea typeface="Calibri"/>
                <a:cs typeface="Calibri"/>
                <a:sym typeface="Calibri"/>
              </a:rPr>
              <a:t>vacuum cleaners</a:t>
            </a:r>
            <a:r>
              <a:rPr lang="en" sz="1600">
                <a:solidFill>
                  <a:schemeClr val="dk1"/>
                </a:solidFill>
                <a:latin typeface="Calibri"/>
                <a:ea typeface="Calibri"/>
                <a:cs typeface="Calibri"/>
                <a:sym typeface="Calibri"/>
              </a:rPr>
              <a:t>, drawing air upward!</a:t>
            </a:r>
            <a:endParaRPr b="1" sz="1600">
              <a:solidFill>
                <a:schemeClr val="dk1"/>
              </a:solidFill>
            </a:endParaRPr>
          </a:p>
        </p:txBody>
      </p:sp>
      <p:sp>
        <p:nvSpPr>
          <p:cNvPr id="269" name="Google Shape;269;p28"/>
          <p:cNvSpPr/>
          <p:nvPr/>
        </p:nvSpPr>
        <p:spPr>
          <a:xfrm flipH="1" rot="5400000">
            <a:off x="1448762" y="20125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8"/>
          <p:cNvSpPr/>
          <p:nvPr/>
        </p:nvSpPr>
        <p:spPr>
          <a:xfrm flipH="1" rot="-5400000">
            <a:off x="1058675" y="20359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8"/>
          <p:cNvSpPr/>
          <p:nvPr/>
        </p:nvSpPr>
        <p:spPr>
          <a:xfrm rot="-5400000">
            <a:off x="2368536" y="1653151"/>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8"/>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3" name="Google Shape;273;p28"/>
          <p:cNvSpPr/>
          <p:nvPr/>
        </p:nvSpPr>
        <p:spPr>
          <a:xfrm rot="5400000">
            <a:off x="2759686" y="1680926"/>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28"/>
          <p:cNvPicPr preferRelativeResize="0"/>
          <p:nvPr/>
        </p:nvPicPr>
        <p:blipFill>
          <a:blip r:embed="rId3">
            <a:alphaModFix/>
          </a:blip>
          <a:stretch>
            <a:fillRect/>
          </a:stretch>
        </p:blipFill>
        <p:spPr>
          <a:xfrm flipH="1">
            <a:off x="1161999" y="826380"/>
            <a:ext cx="779942" cy="1235950"/>
          </a:xfrm>
          <a:prstGeom prst="rect">
            <a:avLst/>
          </a:prstGeom>
          <a:noFill/>
          <a:ln>
            <a:noFill/>
          </a:ln>
        </p:spPr>
      </p:pic>
      <p:pic>
        <p:nvPicPr>
          <p:cNvPr id="275" name="Google Shape;275;p28"/>
          <p:cNvPicPr preferRelativeResize="0"/>
          <p:nvPr/>
        </p:nvPicPr>
        <p:blipFill>
          <a:blip r:embed="rId3">
            <a:alphaModFix/>
          </a:blip>
          <a:stretch>
            <a:fillRect/>
          </a:stretch>
        </p:blipFill>
        <p:spPr>
          <a:xfrm flipH="1">
            <a:off x="2488565" y="503546"/>
            <a:ext cx="779942" cy="1235950"/>
          </a:xfrm>
          <a:prstGeom prst="rect">
            <a:avLst/>
          </a:prstGeom>
          <a:noFill/>
          <a:ln>
            <a:noFill/>
          </a:ln>
        </p:spPr>
      </p:pic>
      <p:cxnSp>
        <p:nvCxnSpPr>
          <p:cNvPr id="276" name="Google Shape;276;p28"/>
          <p:cNvCxnSpPr/>
          <p:nvPr/>
        </p:nvCxnSpPr>
        <p:spPr>
          <a:xfrm rot="10800000">
            <a:off x="1508402" y="2215968"/>
            <a:ext cx="0" cy="820800"/>
          </a:xfrm>
          <a:prstGeom prst="straightConnector1">
            <a:avLst/>
          </a:prstGeom>
          <a:noFill/>
          <a:ln cap="flat" cmpd="sng" w="38100">
            <a:solidFill>
              <a:schemeClr val="dk1"/>
            </a:solidFill>
            <a:prstDash val="solid"/>
            <a:round/>
            <a:headEnd len="med" w="med" type="none"/>
            <a:tailEnd len="med" w="med" type="triangle"/>
          </a:ln>
        </p:spPr>
      </p:cxnSp>
      <p:cxnSp>
        <p:nvCxnSpPr>
          <p:cNvPr id="277" name="Google Shape;277;p28"/>
          <p:cNvCxnSpPr/>
          <p:nvPr/>
        </p:nvCxnSpPr>
        <p:spPr>
          <a:xfrm rot="10800000">
            <a:off x="2813688" y="1863019"/>
            <a:ext cx="10500" cy="826800"/>
          </a:xfrm>
          <a:prstGeom prst="straightConnector1">
            <a:avLst/>
          </a:prstGeom>
          <a:noFill/>
          <a:ln cap="flat" cmpd="sng" w="38100">
            <a:solidFill>
              <a:schemeClr val="dk1"/>
            </a:solidFill>
            <a:prstDash val="solid"/>
            <a:round/>
            <a:headEnd len="med" w="med" type="none"/>
            <a:tailEnd len="med" w="med" type="triangle"/>
          </a:ln>
        </p:spPr>
      </p:cxnSp>
      <p:grpSp>
        <p:nvGrpSpPr>
          <p:cNvPr id="278" name="Google Shape;278;p28"/>
          <p:cNvGrpSpPr/>
          <p:nvPr/>
        </p:nvGrpSpPr>
        <p:grpSpPr>
          <a:xfrm>
            <a:off x="3552000" y="1816925"/>
            <a:ext cx="527275" cy="729250"/>
            <a:chOff x="3315988" y="1896875"/>
            <a:chExt cx="527275" cy="729250"/>
          </a:xfrm>
        </p:grpSpPr>
        <p:sp>
          <p:nvSpPr>
            <p:cNvPr id="279" name="Google Shape;279;p28"/>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8"/>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9"/>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9"/>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Two New ROTATING Updrafts Emerge! </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288" name="Google Shape;288;p29"/>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289" name="Google Shape;289;p29"/>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90" name="Google Shape;290;p29"/>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291" name="Google Shape;291;p29"/>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2" name="Google Shape;292;p29"/>
          <p:cNvGrpSpPr/>
          <p:nvPr/>
        </p:nvGrpSpPr>
        <p:grpSpPr>
          <a:xfrm>
            <a:off x="2293425" y="1498387"/>
            <a:ext cx="926595" cy="677066"/>
            <a:chOff x="2293425" y="1498387"/>
            <a:chExt cx="926595" cy="677066"/>
          </a:xfrm>
        </p:grpSpPr>
        <p:sp>
          <p:nvSpPr>
            <p:cNvPr id="293" name="Google Shape;293;p29"/>
            <p:cNvSpPr/>
            <p:nvPr/>
          </p:nvSpPr>
          <p:spPr>
            <a:xfrm rot="5400000">
              <a:off x="2682239" y="1637672"/>
              <a:ext cx="641408" cy="434154"/>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9"/>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5" name="Google Shape;295;p29"/>
          <p:cNvSpPr txBox="1"/>
          <p:nvPr/>
        </p:nvSpPr>
        <p:spPr>
          <a:xfrm>
            <a:off x="7506018" y="1053381"/>
            <a:ext cx="84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LM</a:t>
            </a:r>
            <a:endParaRPr b="1" sz="1200"/>
          </a:p>
        </p:txBody>
      </p:sp>
      <p:cxnSp>
        <p:nvCxnSpPr>
          <p:cNvPr id="296" name="Google Shape;296;p29"/>
          <p:cNvCxnSpPr/>
          <p:nvPr/>
        </p:nvCxnSpPr>
        <p:spPr>
          <a:xfrm flipH="1">
            <a:off x="7208340" y="1432368"/>
            <a:ext cx="424200" cy="337200"/>
          </a:xfrm>
          <a:prstGeom prst="straightConnector1">
            <a:avLst/>
          </a:prstGeom>
          <a:noFill/>
          <a:ln cap="flat" cmpd="sng" w="19050">
            <a:solidFill>
              <a:srgbClr val="9900FF"/>
            </a:solidFill>
            <a:prstDash val="solid"/>
            <a:round/>
            <a:headEnd len="med" w="med" type="none"/>
            <a:tailEnd len="med" w="med" type="triangle"/>
          </a:ln>
        </p:spPr>
      </p:cxnSp>
      <p:cxnSp>
        <p:nvCxnSpPr>
          <p:cNvPr id="297" name="Google Shape;297;p29"/>
          <p:cNvCxnSpPr/>
          <p:nvPr/>
        </p:nvCxnSpPr>
        <p:spPr>
          <a:xfrm rot="10800000">
            <a:off x="7201485" y="1833322"/>
            <a:ext cx="424200" cy="337200"/>
          </a:xfrm>
          <a:prstGeom prst="straightConnector1">
            <a:avLst/>
          </a:prstGeom>
          <a:noFill/>
          <a:ln cap="flat" cmpd="sng" w="19050">
            <a:solidFill>
              <a:srgbClr val="9900FF"/>
            </a:solidFill>
            <a:prstDash val="solid"/>
            <a:round/>
            <a:headEnd len="med" w="med" type="none"/>
            <a:tailEnd len="med" w="med" type="triangle"/>
          </a:ln>
        </p:spPr>
      </p:cxnSp>
      <p:sp>
        <p:nvSpPr>
          <p:cNvPr id="298" name="Google Shape;298;p29"/>
          <p:cNvSpPr txBox="1"/>
          <p:nvPr/>
        </p:nvSpPr>
        <p:spPr>
          <a:xfrm>
            <a:off x="7506018" y="2181782"/>
            <a:ext cx="84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RM</a:t>
            </a:r>
            <a:endParaRPr b="1" sz="1100"/>
          </a:p>
        </p:txBody>
      </p:sp>
      <p:sp>
        <p:nvSpPr>
          <p:cNvPr id="299" name="Google Shape;299;p29"/>
          <p:cNvSpPr txBox="1"/>
          <p:nvPr/>
        </p:nvSpPr>
        <p:spPr>
          <a:xfrm>
            <a:off x="3268700" y="1125425"/>
            <a:ext cx="206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Splitting storms!</a:t>
            </a:r>
            <a:endParaRPr b="1"/>
          </a:p>
        </p:txBody>
      </p:sp>
      <p:sp>
        <p:nvSpPr>
          <p:cNvPr id="300" name="Google Shape;300;p29"/>
          <p:cNvSpPr txBox="1"/>
          <p:nvPr/>
        </p:nvSpPr>
        <p:spPr>
          <a:xfrm>
            <a:off x="447400" y="41807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Results in two new </a:t>
            </a:r>
            <a:r>
              <a:rPr lang="en" sz="1600">
                <a:solidFill>
                  <a:schemeClr val="dk1"/>
                </a:solidFill>
                <a:latin typeface="Calibri"/>
                <a:ea typeface="Calibri"/>
                <a:cs typeface="Calibri"/>
                <a:sym typeface="Calibri"/>
              </a:rPr>
              <a:t>updrafts that are now correlated with vertical vorticity and </a:t>
            </a:r>
            <a:r>
              <a:rPr b="1" lang="en" sz="1600">
                <a:solidFill>
                  <a:schemeClr val="dk1"/>
                </a:solidFill>
                <a:latin typeface="Calibri"/>
                <a:ea typeface="Calibri"/>
                <a:cs typeface="Calibri"/>
                <a:sym typeface="Calibri"/>
              </a:rPr>
              <a:t>acquire rotation</a:t>
            </a:r>
            <a:endParaRPr/>
          </a:p>
        </p:txBody>
      </p:sp>
      <p:sp>
        <p:nvSpPr>
          <p:cNvPr id="301" name="Google Shape;301;p29"/>
          <p:cNvSpPr/>
          <p:nvPr/>
        </p:nvSpPr>
        <p:spPr>
          <a:xfrm>
            <a:off x="7603425" y="133654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9"/>
          <p:cNvSpPr/>
          <p:nvPr/>
        </p:nvSpPr>
        <p:spPr>
          <a:xfrm>
            <a:off x="7603425" y="212629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3" name="Google Shape;303;p29"/>
          <p:cNvGrpSpPr/>
          <p:nvPr/>
        </p:nvGrpSpPr>
        <p:grpSpPr>
          <a:xfrm>
            <a:off x="1037364" y="1252313"/>
            <a:ext cx="950299" cy="1158024"/>
            <a:chOff x="1037364" y="1252313"/>
            <a:chExt cx="950299" cy="1158024"/>
          </a:xfrm>
        </p:grpSpPr>
        <p:grpSp>
          <p:nvGrpSpPr>
            <p:cNvPr id="304" name="Google Shape;304;p29"/>
            <p:cNvGrpSpPr/>
            <p:nvPr/>
          </p:nvGrpSpPr>
          <p:grpSpPr>
            <a:xfrm>
              <a:off x="1037364" y="1739117"/>
              <a:ext cx="920738" cy="671220"/>
              <a:chOff x="1037364" y="1739117"/>
              <a:chExt cx="920738" cy="671220"/>
            </a:xfrm>
          </p:grpSpPr>
          <p:sp>
            <p:nvSpPr>
              <p:cNvPr id="305" name="Google Shape;305;p29"/>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9"/>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7" name="Google Shape;307;p29"/>
            <p:cNvSpPr/>
            <p:nvPr/>
          </p:nvSpPr>
          <p:spPr>
            <a:xfrm rot="-10511363">
              <a:off x="1108248" y="1286006"/>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8" name="Google Shape;308;p29"/>
            <p:cNvSpPr txBox="1"/>
            <p:nvPr/>
          </p:nvSpPr>
          <p:spPr>
            <a:xfrm>
              <a:off x="1213517" y="1573648"/>
              <a:ext cx="66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grpSp>
      <p:grpSp>
        <p:nvGrpSpPr>
          <p:cNvPr id="309" name="Google Shape;309;p29"/>
          <p:cNvGrpSpPr/>
          <p:nvPr/>
        </p:nvGrpSpPr>
        <p:grpSpPr>
          <a:xfrm>
            <a:off x="2306114" y="1011093"/>
            <a:ext cx="916596" cy="989820"/>
            <a:chOff x="2315949" y="942251"/>
            <a:chExt cx="916596" cy="989820"/>
          </a:xfrm>
        </p:grpSpPr>
        <p:sp>
          <p:nvSpPr>
            <p:cNvPr id="310" name="Google Shape;310;p29"/>
            <p:cNvSpPr/>
            <p:nvPr/>
          </p:nvSpPr>
          <p:spPr>
            <a:xfrm rot="-10511363">
              <a:off x="2353130" y="975943"/>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1" name="Google Shape;311;p29"/>
            <p:cNvSpPr txBox="1"/>
            <p:nvPr/>
          </p:nvSpPr>
          <p:spPr>
            <a:xfrm>
              <a:off x="2463644" y="1249870"/>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FA8DC"/>
                  </a:solidFill>
                </a:rPr>
                <a:t>LM</a:t>
              </a:r>
              <a:endParaRPr b="1" sz="2000">
                <a:solidFill>
                  <a:srgbClr val="6FA8DC"/>
                </a:solidFill>
              </a:endParaRPr>
            </a:p>
          </p:txBody>
        </p:sp>
      </p:grpSp>
      <p:grpSp>
        <p:nvGrpSpPr>
          <p:cNvPr id="312" name="Google Shape;312;p29"/>
          <p:cNvGrpSpPr/>
          <p:nvPr/>
        </p:nvGrpSpPr>
        <p:grpSpPr>
          <a:xfrm>
            <a:off x="3552000" y="1816925"/>
            <a:ext cx="527275" cy="729250"/>
            <a:chOff x="3315988" y="1896875"/>
            <a:chExt cx="527275" cy="729250"/>
          </a:xfrm>
        </p:grpSpPr>
        <p:sp>
          <p:nvSpPr>
            <p:cNvPr id="313" name="Google Shape;313;p29"/>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9"/>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29"/>
          <p:cNvSpPr txBox="1"/>
          <p:nvPr/>
        </p:nvSpPr>
        <p:spPr>
          <a:xfrm>
            <a:off x="1229706" y="3565400"/>
            <a:ext cx="1059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316" name="Google Shape;316;p29"/>
          <p:cNvSpPr/>
          <p:nvPr/>
        </p:nvSpPr>
        <p:spPr>
          <a:xfrm>
            <a:off x="1085050" y="3099025"/>
            <a:ext cx="456000" cy="989950"/>
          </a:xfrm>
          <a:custGeom>
            <a:rect b="b" l="l" r="r" t="t"/>
            <a:pathLst>
              <a:path extrusionOk="0" h="39598" w="18240">
                <a:moveTo>
                  <a:pt x="0" y="39598"/>
                </a:moveTo>
                <a:cubicBezTo>
                  <a:pt x="2726" y="36011"/>
                  <a:pt x="13343" y="24677"/>
                  <a:pt x="16356" y="18077"/>
                </a:cubicBezTo>
                <a:cubicBezTo>
                  <a:pt x="19369" y="11477"/>
                  <a:pt x="17791" y="3013"/>
                  <a:pt x="18078" y="0"/>
                </a:cubicBezTo>
              </a:path>
            </a:pathLst>
          </a:custGeom>
          <a:noFill/>
          <a:ln cap="flat" cmpd="sng" w="28575">
            <a:solidFill>
              <a:srgbClr val="9900FF"/>
            </a:solidFill>
            <a:prstDash val="solid"/>
            <a:round/>
            <a:headEnd len="med" w="med" type="none"/>
            <a:tailEnd len="med" w="med" type="triangle"/>
          </a:ln>
        </p:spPr>
      </p:sp>
      <p:sp>
        <p:nvSpPr>
          <p:cNvPr id="317" name="Google Shape;317;p29"/>
          <p:cNvSpPr/>
          <p:nvPr/>
        </p:nvSpPr>
        <p:spPr>
          <a:xfrm>
            <a:off x="2830359" y="2658877"/>
            <a:ext cx="1172875" cy="228950"/>
          </a:xfrm>
          <a:custGeom>
            <a:rect b="b" l="l" r="r" t="t"/>
            <a:pathLst>
              <a:path extrusionOk="0" h="9158" w="46915">
                <a:moveTo>
                  <a:pt x="46915" y="5165"/>
                </a:moveTo>
                <a:cubicBezTo>
                  <a:pt x="42037" y="5811"/>
                  <a:pt x="25466" y="9900"/>
                  <a:pt x="17647" y="9039"/>
                </a:cubicBezTo>
                <a:cubicBezTo>
                  <a:pt x="9828" y="8178"/>
                  <a:pt x="2941" y="1507"/>
                  <a:pt x="0" y="0"/>
                </a:cubicBezTo>
              </a:path>
            </a:pathLst>
          </a:custGeom>
          <a:noFill/>
          <a:ln cap="flat" cmpd="sng" w="28575">
            <a:solidFill>
              <a:srgbClr val="9900FF"/>
            </a:solidFill>
            <a:prstDash val="solid"/>
            <a:round/>
            <a:headEnd len="med" w="med" type="none"/>
            <a:tailEnd len="med" w="med" type="triangle"/>
          </a:ln>
        </p:spPr>
      </p:sp>
      <p:sp>
        <p:nvSpPr>
          <p:cNvPr id="318" name="Google Shape;318;p29"/>
          <p:cNvSpPr txBox="1"/>
          <p:nvPr/>
        </p:nvSpPr>
        <p:spPr>
          <a:xfrm>
            <a:off x="2983140" y="2840215"/>
            <a:ext cx="1059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cxnSp>
        <p:nvCxnSpPr>
          <p:cNvPr id="319" name="Google Shape;319;p29"/>
          <p:cNvCxnSpPr/>
          <p:nvPr/>
        </p:nvCxnSpPr>
        <p:spPr>
          <a:xfrm rot="10800000">
            <a:off x="1508402" y="2215968"/>
            <a:ext cx="0" cy="820800"/>
          </a:xfrm>
          <a:prstGeom prst="straightConnector1">
            <a:avLst/>
          </a:prstGeom>
          <a:noFill/>
          <a:ln cap="flat" cmpd="sng" w="38100">
            <a:solidFill>
              <a:schemeClr val="dk1"/>
            </a:solidFill>
            <a:prstDash val="solid"/>
            <a:round/>
            <a:headEnd len="med" w="med" type="none"/>
            <a:tailEnd len="med" w="med" type="triangle"/>
          </a:ln>
        </p:spPr>
      </p:cxnSp>
      <p:cxnSp>
        <p:nvCxnSpPr>
          <p:cNvPr id="320" name="Google Shape;320;p29"/>
          <p:cNvCxnSpPr/>
          <p:nvPr/>
        </p:nvCxnSpPr>
        <p:spPr>
          <a:xfrm rot="10800000">
            <a:off x="2813688" y="1863019"/>
            <a:ext cx="10500" cy="826800"/>
          </a:xfrm>
          <a:prstGeom prst="straightConnector1">
            <a:avLst/>
          </a:prstGeom>
          <a:noFill/>
          <a:ln cap="flat" cmpd="sng" w="38100">
            <a:solidFill>
              <a:schemeClr val="dk1"/>
            </a:solidFill>
            <a:prstDash val="solid"/>
            <a:round/>
            <a:headEnd len="med" w="med" type="none"/>
            <a:tailEnd len="med" w="med" type="triangle"/>
          </a:ln>
        </p:spPr>
      </p:cxnSp>
      <p:cxnSp>
        <p:nvCxnSpPr>
          <p:cNvPr id="321" name="Google Shape;321;p29"/>
          <p:cNvCxnSpPr/>
          <p:nvPr/>
        </p:nvCxnSpPr>
        <p:spPr>
          <a:xfrm>
            <a:off x="6429775" y="809125"/>
            <a:ext cx="0" cy="1402200"/>
          </a:xfrm>
          <a:prstGeom prst="straightConnector1">
            <a:avLst/>
          </a:prstGeom>
          <a:noFill/>
          <a:ln cap="flat" cmpd="sng" w="9525">
            <a:solidFill>
              <a:srgbClr val="595959"/>
            </a:solidFill>
            <a:prstDash val="dot"/>
            <a:round/>
            <a:headEnd len="med" w="med" type="none"/>
            <a:tailEnd len="med" w="med" type="none"/>
          </a:ln>
        </p:spPr>
      </p:cxnSp>
      <p:cxnSp>
        <p:nvCxnSpPr>
          <p:cNvPr id="322" name="Google Shape;322;p29"/>
          <p:cNvCxnSpPr/>
          <p:nvPr/>
        </p:nvCxnSpPr>
        <p:spPr>
          <a:xfrm rot="10800000">
            <a:off x="6168650" y="1783475"/>
            <a:ext cx="2891100" cy="0"/>
          </a:xfrm>
          <a:prstGeom prst="straightConnector1">
            <a:avLst/>
          </a:prstGeom>
          <a:noFill/>
          <a:ln cap="flat" cmpd="sng" w="9525">
            <a:solidFill>
              <a:srgbClr val="595959"/>
            </a:solidFill>
            <a:prstDash val="dot"/>
            <a:round/>
            <a:headEnd len="med" w="med" type="none"/>
            <a:tailEnd len="med" w="med" type="none"/>
          </a:ln>
        </p:spPr>
      </p:cxnSp>
      <p:cxnSp>
        <p:nvCxnSpPr>
          <p:cNvPr id="323" name="Google Shape;323;p29"/>
          <p:cNvCxnSpPr/>
          <p:nvPr/>
        </p:nvCxnSpPr>
        <p:spPr>
          <a:xfrm>
            <a:off x="6544021" y="1785327"/>
            <a:ext cx="1905900" cy="0"/>
          </a:xfrm>
          <a:prstGeom prst="straightConnector1">
            <a:avLst/>
          </a:prstGeom>
          <a:noFill/>
          <a:ln cap="flat" cmpd="sng" w="19050">
            <a:solidFill>
              <a:schemeClr val="dk1"/>
            </a:solidFill>
            <a:prstDash val="solid"/>
            <a:round/>
            <a:headEnd len="med" w="med" type="none"/>
            <a:tailEnd len="med" w="med" type="none"/>
          </a:ln>
        </p:spPr>
      </p:cxnSp>
      <p:cxnSp>
        <p:nvCxnSpPr>
          <p:cNvPr id="324" name="Google Shape;324;p29"/>
          <p:cNvCxnSpPr/>
          <p:nvPr/>
        </p:nvCxnSpPr>
        <p:spPr>
          <a:xfrm rot="10800000">
            <a:off x="7186593" y="1132920"/>
            <a:ext cx="0" cy="669600"/>
          </a:xfrm>
          <a:prstGeom prst="straightConnector1">
            <a:avLst/>
          </a:prstGeom>
          <a:noFill/>
          <a:ln cap="flat" cmpd="sng" w="19050">
            <a:solidFill>
              <a:srgbClr val="FF9900"/>
            </a:solidFill>
            <a:prstDash val="dash"/>
            <a:round/>
            <a:headEnd len="med" w="med" type="none"/>
            <a:tailEnd len="med" w="med" type="stealth"/>
          </a:ln>
        </p:spPr>
      </p:cxnSp>
      <p:sp>
        <p:nvSpPr>
          <p:cNvPr id="325" name="Google Shape;325;p29"/>
          <p:cNvSpPr txBox="1"/>
          <p:nvPr/>
        </p:nvSpPr>
        <p:spPr>
          <a:xfrm rot="4292">
            <a:off x="6995112" y="777214"/>
            <a:ext cx="480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326" name="Google Shape;326;p29"/>
          <p:cNvSpPr txBox="1"/>
          <p:nvPr/>
        </p:nvSpPr>
        <p:spPr>
          <a:xfrm>
            <a:off x="6828716" y="1958508"/>
            <a:ext cx="78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900FF"/>
                </a:solidFill>
              </a:rPr>
              <a:t>Inflow</a:t>
            </a:r>
            <a:endParaRPr b="1" sz="1000">
              <a:solidFill>
                <a:srgbClr val="9900FF"/>
              </a:solidFill>
            </a:endParaRPr>
          </a:p>
          <a:p>
            <a:pPr indent="0" lvl="0" marL="0" rtl="0" algn="ctr">
              <a:spcBef>
                <a:spcPts val="0"/>
              </a:spcBef>
              <a:spcAft>
                <a:spcPts val="0"/>
              </a:spcAft>
              <a:buNone/>
            </a:pPr>
            <a:r>
              <a:rPr b="1" lang="en" sz="800">
                <a:solidFill>
                  <a:srgbClr val="9900FF"/>
                </a:solidFill>
              </a:rPr>
              <a:t>(SR winds)</a:t>
            </a:r>
            <a:endParaRPr b="1" sz="800">
              <a:solidFill>
                <a:srgbClr val="9900FF"/>
              </a:solidFill>
            </a:endParaRPr>
          </a:p>
        </p:txBody>
      </p:sp>
      <p:sp>
        <p:nvSpPr>
          <p:cNvPr id="327" name="Google Shape;327;p29"/>
          <p:cNvSpPr/>
          <p:nvPr/>
        </p:nvSpPr>
        <p:spPr>
          <a:xfrm rot="3363149">
            <a:off x="6926130" y="1280684"/>
            <a:ext cx="509370" cy="39042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0"/>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Non-Linear Feedback Process Begins!</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334" name="Google Shape;334;p30"/>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sp>
        <p:nvSpPr>
          <p:cNvPr id="335" name="Google Shape;335;p30"/>
          <p:cNvSpPr txBox="1"/>
          <p:nvPr/>
        </p:nvSpPr>
        <p:spPr>
          <a:xfrm>
            <a:off x="257725" y="4028350"/>
            <a:ext cx="8729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New updrafts stretch vorticity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strengthen vorticity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strengthen the updrafts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stronger stretching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stronger vacuums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stronger updrafts</a:t>
            </a:r>
            <a:r>
              <a:rPr b="1" lang="en" sz="1600">
                <a:solidFill>
                  <a:schemeClr val="dk1"/>
                </a:solidFill>
                <a:latin typeface="Calibri"/>
                <a:ea typeface="Calibri"/>
                <a:cs typeface="Calibri"/>
                <a:sym typeface="Calibri"/>
              </a:rPr>
              <a:t> … non-linear feedback process!  </a:t>
            </a:r>
            <a:endParaRPr/>
          </a:p>
        </p:txBody>
      </p:sp>
      <p:sp>
        <p:nvSpPr>
          <p:cNvPr id="336" name="Google Shape;336;p30"/>
          <p:cNvSpPr/>
          <p:nvPr/>
        </p:nvSpPr>
        <p:spPr>
          <a:xfrm>
            <a:off x="3895039" y="10869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0"/>
          <p:cNvSpPr/>
          <p:nvPr/>
        </p:nvSpPr>
        <p:spPr>
          <a:xfrm rot="10800000">
            <a:off x="3717139" y="12804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0"/>
          <p:cNvSpPr/>
          <p:nvPr/>
        </p:nvSpPr>
        <p:spPr>
          <a:xfrm>
            <a:off x="5184046" y="11015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339" name="Google Shape;339;p30"/>
          <p:cNvCxnSpPr/>
          <p:nvPr/>
        </p:nvCxnSpPr>
        <p:spPr>
          <a:xfrm rot="10800000">
            <a:off x="6098273" y="1940794"/>
            <a:ext cx="10500" cy="826800"/>
          </a:xfrm>
          <a:prstGeom prst="straightConnector1">
            <a:avLst/>
          </a:prstGeom>
          <a:noFill/>
          <a:ln cap="flat" cmpd="sng" w="38100">
            <a:solidFill>
              <a:schemeClr val="dk1"/>
            </a:solidFill>
            <a:prstDash val="solid"/>
            <a:round/>
            <a:headEnd len="med" w="med" type="none"/>
            <a:tailEnd len="med" w="med" type="triangle"/>
          </a:ln>
        </p:spPr>
      </p:cxnSp>
      <p:cxnSp>
        <p:nvCxnSpPr>
          <p:cNvPr id="340" name="Google Shape;340;p30"/>
          <p:cNvCxnSpPr/>
          <p:nvPr/>
        </p:nvCxnSpPr>
        <p:spPr>
          <a:xfrm rot="10800000">
            <a:off x="7387695" y="1681381"/>
            <a:ext cx="10500" cy="826800"/>
          </a:xfrm>
          <a:prstGeom prst="straightConnector1">
            <a:avLst/>
          </a:prstGeom>
          <a:noFill/>
          <a:ln cap="flat" cmpd="sng" w="38100">
            <a:solidFill>
              <a:schemeClr val="dk1"/>
            </a:solidFill>
            <a:prstDash val="solid"/>
            <a:round/>
            <a:headEnd len="med" w="med" type="none"/>
            <a:tailEnd len="med" w="med" type="triangle"/>
          </a:ln>
        </p:spPr>
      </p:cxnSp>
      <p:pic>
        <p:nvPicPr>
          <p:cNvPr id="341" name="Google Shape;341;p30"/>
          <p:cNvPicPr preferRelativeResize="0"/>
          <p:nvPr/>
        </p:nvPicPr>
        <p:blipFill>
          <a:blip r:embed="rId3">
            <a:alphaModFix/>
          </a:blip>
          <a:stretch>
            <a:fillRect/>
          </a:stretch>
        </p:blipFill>
        <p:spPr>
          <a:xfrm flipH="1">
            <a:off x="7042615" y="520927"/>
            <a:ext cx="756225" cy="1198374"/>
          </a:xfrm>
          <a:prstGeom prst="rect">
            <a:avLst/>
          </a:prstGeom>
          <a:noFill/>
          <a:ln>
            <a:noFill/>
          </a:ln>
        </p:spPr>
      </p:pic>
      <p:pic>
        <p:nvPicPr>
          <p:cNvPr id="342" name="Google Shape;342;p30"/>
          <p:cNvPicPr preferRelativeResize="0"/>
          <p:nvPr/>
        </p:nvPicPr>
        <p:blipFill>
          <a:blip r:embed="rId3">
            <a:alphaModFix/>
          </a:blip>
          <a:stretch>
            <a:fillRect/>
          </a:stretch>
        </p:blipFill>
        <p:spPr>
          <a:xfrm flipH="1">
            <a:off x="5774576" y="754427"/>
            <a:ext cx="756225" cy="1198374"/>
          </a:xfrm>
          <a:prstGeom prst="rect">
            <a:avLst/>
          </a:prstGeom>
          <a:noFill/>
          <a:ln>
            <a:noFill/>
          </a:ln>
        </p:spPr>
      </p:pic>
      <p:grpSp>
        <p:nvGrpSpPr>
          <p:cNvPr id="343" name="Google Shape;343;p30"/>
          <p:cNvGrpSpPr/>
          <p:nvPr/>
        </p:nvGrpSpPr>
        <p:grpSpPr>
          <a:xfrm>
            <a:off x="1037364" y="1252313"/>
            <a:ext cx="950299" cy="1158024"/>
            <a:chOff x="1037364" y="1252313"/>
            <a:chExt cx="950299" cy="1158024"/>
          </a:xfrm>
        </p:grpSpPr>
        <p:grpSp>
          <p:nvGrpSpPr>
            <p:cNvPr id="344" name="Google Shape;344;p30"/>
            <p:cNvGrpSpPr/>
            <p:nvPr/>
          </p:nvGrpSpPr>
          <p:grpSpPr>
            <a:xfrm>
              <a:off x="1037364" y="1739117"/>
              <a:ext cx="920738" cy="671220"/>
              <a:chOff x="1037364" y="1739117"/>
              <a:chExt cx="920738" cy="671220"/>
            </a:xfrm>
          </p:grpSpPr>
          <p:sp>
            <p:nvSpPr>
              <p:cNvPr id="345" name="Google Shape;345;p30"/>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0"/>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 name="Google Shape;347;p30"/>
            <p:cNvSpPr/>
            <p:nvPr/>
          </p:nvSpPr>
          <p:spPr>
            <a:xfrm rot="-10511363">
              <a:off x="1108248" y="1286006"/>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8" name="Google Shape;348;p30"/>
            <p:cNvSpPr txBox="1"/>
            <p:nvPr/>
          </p:nvSpPr>
          <p:spPr>
            <a:xfrm>
              <a:off x="1213517" y="1573648"/>
              <a:ext cx="66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grpSp>
      <p:grpSp>
        <p:nvGrpSpPr>
          <p:cNvPr id="349" name="Google Shape;349;p30"/>
          <p:cNvGrpSpPr/>
          <p:nvPr/>
        </p:nvGrpSpPr>
        <p:grpSpPr>
          <a:xfrm>
            <a:off x="2293425" y="1498387"/>
            <a:ext cx="926595" cy="677058"/>
            <a:chOff x="2293425" y="1498387"/>
            <a:chExt cx="926595" cy="677058"/>
          </a:xfrm>
        </p:grpSpPr>
        <p:sp>
          <p:nvSpPr>
            <p:cNvPr id="350" name="Google Shape;350;p30"/>
            <p:cNvSpPr/>
            <p:nvPr/>
          </p:nvSpPr>
          <p:spPr>
            <a:xfrm rot="5400000">
              <a:off x="2682270" y="1637695"/>
              <a:ext cx="641400" cy="434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0"/>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 name="Google Shape;352;p30"/>
          <p:cNvGrpSpPr/>
          <p:nvPr/>
        </p:nvGrpSpPr>
        <p:grpSpPr>
          <a:xfrm>
            <a:off x="2306114" y="1011093"/>
            <a:ext cx="916596" cy="989820"/>
            <a:chOff x="2315949" y="942251"/>
            <a:chExt cx="916596" cy="989820"/>
          </a:xfrm>
        </p:grpSpPr>
        <p:sp>
          <p:nvSpPr>
            <p:cNvPr id="353" name="Google Shape;353;p30"/>
            <p:cNvSpPr/>
            <p:nvPr/>
          </p:nvSpPr>
          <p:spPr>
            <a:xfrm rot="-10511363">
              <a:off x="2353130" y="975943"/>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4" name="Google Shape;354;p30"/>
            <p:cNvSpPr txBox="1"/>
            <p:nvPr/>
          </p:nvSpPr>
          <p:spPr>
            <a:xfrm>
              <a:off x="2463644" y="1249870"/>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FA8DC"/>
                  </a:solidFill>
                </a:rPr>
                <a:t>LM</a:t>
              </a:r>
              <a:endParaRPr b="1" sz="2000">
                <a:solidFill>
                  <a:srgbClr val="6FA8DC"/>
                </a:solidFill>
              </a:endParaRPr>
            </a:p>
          </p:txBody>
        </p:sp>
      </p:grpSp>
      <p:cxnSp>
        <p:nvCxnSpPr>
          <p:cNvPr id="355" name="Google Shape;355;p30"/>
          <p:cNvCxnSpPr/>
          <p:nvPr/>
        </p:nvCxnSpPr>
        <p:spPr>
          <a:xfrm rot="10800000">
            <a:off x="1508402" y="2215968"/>
            <a:ext cx="0" cy="820800"/>
          </a:xfrm>
          <a:prstGeom prst="straightConnector1">
            <a:avLst/>
          </a:prstGeom>
          <a:noFill/>
          <a:ln cap="flat" cmpd="sng" w="38100">
            <a:solidFill>
              <a:schemeClr val="dk1"/>
            </a:solidFill>
            <a:prstDash val="solid"/>
            <a:round/>
            <a:headEnd len="med" w="med" type="none"/>
            <a:tailEnd len="med" w="med" type="triangle"/>
          </a:ln>
        </p:spPr>
      </p:cxnSp>
      <p:cxnSp>
        <p:nvCxnSpPr>
          <p:cNvPr id="356" name="Google Shape;356;p30"/>
          <p:cNvCxnSpPr/>
          <p:nvPr/>
        </p:nvCxnSpPr>
        <p:spPr>
          <a:xfrm rot="10800000">
            <a:off x="2813688" y="1863019"/>
            <a:ext cx="10500" cy="8268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1"/>
          <p:cNvSpPr txBox="1"/>
          <p:nvPr/>
        </p:nvSpPr>
        <p:spPr>
          <a:xfrm>
            <a:off x="3382425" y="1627775"/>
            <a:ext cx="241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Curved</a:t>
            </a:r>
            <a:r>
              <a:rPr b="1" lang="en" sz="1800">
                <a:latin typeface="Calibri"/>
                <a:ea typeface="Calibri"/>
                <a:cs typeface="Calibri"/>
                <a:sym typeface="Calibri"/>
              </a:rPr>
              <a:t> Hodograph</a:t>
            </a:r>
            <a:endParaRPr b="1" sz="1800">
              <a:latin typeface="Calibri"/>
              <a:ea typeface="Calibri"/>
              <a:cs typeface="Calibri"/>
              <a:sym typeface="Calibri"/>
            </a:endParaRPr>
          </a:p>
        </p:txBody>
      </p:sp>
      <p:sp>
        <p:nvSpPr>
          <p:cNvPr id="363" name="Google Shape;363;p31"/>
          <p:cNvSpPr txBox="1"/>
          <p:nvPr/>
        </p:nvSpPr>
        <p:spPr>
          <a:xfrm>
            <a:off x="1007850" y="597250"/>
            <a:ext cx="712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Non-Linear Terms</a:t>
            </a:r>
            <a:endParaRPr sz="3000"/>
          </a:p>
        </p:txBody>
      </p:sp>
      <p:cxnSp>
        <p:nvCxnSpPr>
          <p:cNvPr id="364" name="Google Shape;364;p31"/>
          <p:cNvCxnSpPr/>
          <p:nvPr/>
        </p:nvCxnSpPr>
        <p:spPr>
          <a:xfrm>
            <a:off x="3822511" y="2956989"/>
            <a:ext cx="0" cy="1556700"/>
          </a:xfrm>
          <a:prstGeom prst="straightConnector1">
            <a:avLst/>
          </a:prstGeom>
          <a:noFill/>
          <a:ln cap="flat" cmpd="sng" w="9525">
            <a:solidFill>
              <a:schemeClr val="dk2"/>
            </a:solidFill>
            <a:prstDash val="solid"/>
            <a:round/>
            <a:headEnd len="med" w="med" type="none"/>
            <a:tailEnd len="med" w="med" type="none"/>
          </a:ln>
        </p:spPr>
      </p:cxnSp>
      <p:cxnSp>
        <p:nvCxnSpPr>
          <p:cNvPr id="365" name="Google Shape;365;p31"/>
          <p:cNvCxnSpPr/>
          <p:nvPr/>
        </p:nvCxnSpPr>
        <p:spPr>
          <a:xfrm>
            <a:off x="3397246" y="4382948"/>
            <a:ext cx="2356200" cy="0"/>
          </a:xfrm>
          <a:prstGeom prst="straightConnector1">
            <a:avLst/>
          </a:prstGeom>
          <a:noFill/>
          <a:ln cap="flat" cmpd="sng" w="9525">
            <a:solidFill>
              <a:schemeClr val="dk2"/>
            </a:solidFill>
            <a:prstDash val="solid"/>
            <a:round/>
            <a:headEnd len="med" w="med" type="none"/>
            <a:tailEnd len="med" w="med" type="none"/>
          </a:ln>
        </p:spPr>
      </p:cxnSp>
      <p:sp>
        <p:nvSpPr>
          <p:cNvPr id="366" name="Google Shape;366;p31"/>
          <p:cNvSpPr/>
          <p:nvPr/>
        </p:nvSpPr>
        <p:spPr>
          <a:xfrm>
            <a:off x="3253574" y="3055097"/>
            <a:ext cx="2695132" cy="947474"/>
          </a:xfrm>
          <a:custGeom>
            <a:rect b="b" l="l" r="r" t="t"/>
            <a:pathLst>
              <a:path extrusionOk="0" h="53872" w="158444">
                <a:moveTo>
                  <a:pt x="0" y="53872"/>
                </a:moveTo>
                <a:cubicBezTo>
                  <a:pt x="732" y="49199"/>
                  <a:pt x="1014" y="33488"/>
                  <a:pt x="4392" y="25832"/>
                </a:cubicBezTo>
                <a:cubicBezTo>
                  <a:pt x="7770" y="18176"/>
                  <a:pt x="13063" y="12213"/>
                  <a:pt x="20270" y="7935"/>
                </a:cubicBezTo>
                <a:cubicBezTo>
                  <a:pt x="27477" y="3657"/>
                  <a:pt x="38176" y="897"/>
                  <a:pt x="47635" y="165"/>
                </a:cubicBezTo>
                <a:cubicBezTo>
                  <a:pt x="57094" y="-567"/>
                  <a:pt x="68299" y="1235"/>
                  <a:pt x="77026" y="3543"/>
                </a:cubicBezTo>
                <a:cubicBezTo>
                  <a:pt x="85753" y="5852"/>
                  <a:pt x="91384" y="9849"/>
                  <a:pt x="99999" y="14016"/>
                </a:cubicBezTo>
                <a:cubicBezTo>
                  <a:pt x="108614" y="18183"/>
                  <a:pt x="118973" y="26967"/>
                  <a:pt x="128714" y="28543"/>
                </a:cubicBezTo>
                <a:cubicBezTo>
                  <a:pt x="138455" y="30120"/>
                  <a:pt x="153489" y="24320"/>
                  <a:pt x="158444" y="23475"/>
                </a:cubicBezTo>
              </a:path>
            </a:pathLst>
          </a:custGeom>
          <a:noFill/>
          <a:ln cap="flat" cmpd="sng" w="9525">
            <a:solidFill>
              <a:schemeClr val="dk1"/>
            </a:solidFill>
            <a:prstDash val="solid"/>
            <a:round/>
            <a:headEnd len="med" w="med" type="none"/>
            <a:tailEnd len="med" w="med" type="none"/>
          </a:ln>
        </p:spPr>
      </p:sp>
      <p:cxnSp>
        <p:nvCxnSpPr>
          <p:cNvPr id="367" name="Google Shape;367;p31"/>
          <p:cNvCxnSpPr/>
          <p:nvPr/>
        </p:nvCxnSpPr>
        <p:spPr>
          <a:xfrm rot="10800000">
            <a:off x="3343017" y="3546578"/>
            <a:ext cx="964800" cy="3000"/>
          </a:xfrm>
          <a:prstGeom prst="straightConnector1">
            <a:avLst/>
          </a:prstGeom>
          <a:noFill/>
          <a:ln cap="flat" cmpd="sng" w="19050">
            <a:solidFill>
              <a:srgbClr val="9900FF"/>
            </a:solidFill>
            <a:prstDash val="solid"/>
            <a:round/>
            <a:headEnd len="med" w="med" type="none"/>
            <a:tailEnd len="med" w="med" type="triangle"/>
          </a:ln>
        </p:spPr>
      </p:cxnSp>
      <p:cxnSp>
        <p:nvCxnSpPr>
          <p:cNvPr id="368" name="Google Shape;368;p31"/>
          <p:cNvCxnSpPr/>
          <p:nvPr/>
        </p:nvCxnSpPr>
        <p:spPr>
          <a:xfrm rot="10800000">
            <a:off x="4267972" y="3053520"/>
            <a:ext cx="28800" cy="503400"/>
          </a:xfrm>
          <a:prstGeom prst="straightConnector1">
            <a:avLst/>
          </a:prstGeom>
          <a:noFill/>
          <a:ln cap="flat" cmpd="sng" w="19050">
            <a:solidFill>
              <a:srgbClr val="9900FF"/>
            </a:solidFill>
            <a:prstDash val="solid"/>
            <a:round/>
            <a:headEnd len="med" w="med" type="none"/>
            <a:tailEnd len="med" w="med" type="triangle"/>
          </a:ln>
        </p:spPr>
      </p:cxnSp>
      <p:cxnSp>
        <p:nvCxnSpPr>
          <p:cNvPr id="369" name="Google Shape;369;p31"/>
          <p:cNvCxnSpPr/>
          <p:nvPr/>
        </p:nvCxnSpPr>
        <p:spPr>
          <a:xfrm flipH="1" rot="7935711">
            <a:off x="3336006" y="2655118"/>
            <a:ext cx="97692" cy="595699"/>
          </a:xfrm>
          <a:prstGeom prst="straightConnector1">
            <a:avLst/>
          </a:prstGeom>
          <a:noFill/>
          <a:ln cap="flat" cmpd="sng" w="38100">
            <a:solidFill>
              <a:srgbClr val="FF9900"/>
            </a:solidFill>
            <a:prstDash val="solid"/>
            <a:round/>
            <a:headEnd len="med" w="med" type="none"/>
            <a:tailEnd len="med" w="med" type="triangle"/>
          </a:ln>
        </p:spPr>
      </p:cxnSp>
      <p:sp>
        <p:nvSpPr>
          <p:cNvPr id="370" name="Google Shape;370;p31"/>
          <p:cNvSpPr txBox="1"/>
          <p:nvPr/>
        </p:nvSpPr>
        <p:spPr>
          <a:xfrm rot="-2865400">
            <a:off x="3350955" y="2334217"/>
            <a:ext cx="419021" cy="6464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cxnSp>
        <p:nvCxnSpPr>
          <p:cNvPr id="371" name="Google Shape;371;p31"/>
          <p:cNvCxnSpPr/>
          <p:nvPr/>
        </p:nvCxnSpPr>
        <p:spPr>
          <a:xfrm flipH="1" rot="6499396">
            <a:off x="3001694" y="3105037"/>
            <a:ext cx="97335" cy="595678"/>
          </a:xfrm>
          <a:prstGeom prst="straightConnector1">
            <a:avLst/>
          </a:prstGeom>
          <a:noFill/>
          <a:ln cap="flat" cmpd="sng" w="38100">
            <a:solidFill>
              <a:srgbClr val="FF9900"/>
            </a:solidFill>
            <a:prstDash val="solid"/>
            <a:round/>
            <a:headEnd len="med" w="med" type="none"/>
            <a:tailEnd len="med" w="med" type="triangle"/>
          </a:ln>
        </p:spPr>
      </p:cxnSp>
      <p:sp>
        <p:nvSpPr>
          <p:cNvPr id="372" name="Google Shape;372;p31"/>
          <p:cNvSpPr txBox="1"/>
          <p:nvPr/>
        </p:nvSpPr>
        <p:spPr>
          <a:xfrm rot="-4297796">
            <a:off x="2882004" y="2738197"/>
            <a:ext cx="418844" cy="646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cxnSp>
        <p:nvCxnSpPr>
          <p:cNvPr id="373" name="Google Shape;373;p31"/>
          <p:cNvCxnSpPr/>
          <p:nvPr/>
        </p:nvCxnSpPr>
        <p:spPr>
          <a:xfrm flipH="1" rot="10183600">
            <a:off x="4211913" y="2405581"/>
            <a:ext cx="97564" cy="596037"/>
          </a:xfrm>
          <a:prstGeom prst="straightConnector1">
            <a:avLst/>
          </a:prstGeom>
          <a:noFill/>
          <a:ln cap="flat" cmpd="sng" w="38100">
            <a:solidFill>
              <a:srgbClr val="FF9900"/>
            </a:solidFill>
            <a:prstDash val="solid"/>
            <a:round/>
            <a:headEnd len="med" w="med" type="none"/>
            <a:tailEnd len="med" w="med" type="triangle"/>
          </a:ln>
        </p:spPr>
      </p:cxnSp>
      <p:sp>
        <p:nvSpPr>
          <p:cNvPr id="374" name="Google Shape;374;p31"/>
          <p:cNvSpPr txBox="1"/>
          <p:nvPr/>
        </p:nvSpPr>
        <p:spPr>
          <a:xfrm rot="-621595">
            <a:off x="4370279" y="2252412"/>
            <a:ext cx="418726" cy="6465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sp>
        <p:nvSpPr>
          <p:cNvPr id="375" name="Google Shape;375;p31"/>
          <p:cNvSpPr/>
          <p:nvPr/>
        </p:nvSpPr>
        <p:spPr>
          <a:xfrm>
            <a:off x="2874561" y="3267806"/>
            <a:ext cx="443942" cy="34027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376" name="Google Shape;376;p31"/>
          <p:cNvSpPr/>
          <p:nvPr/>
        </p:nvSpPr>
        <p:spPr>
          <a:xfrm rot="709541">
            <a:off x="3189043" y="2826315"/>
            <a:ext cx="443941" cy="340276"/>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377" name="Google Shape;377;p31"/>
          <p:cNvSpPr/>
          <p:nvPr/>
        </p:nvSpPr>
        <p:spPr>
          <a:xfrm rot="3237749">
            <a:off x="4061139" y="2633948"/>
            <a:ext cx="443928" cy="340266"/>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378" name="Google Shape;378;p31"/>
          <p:cNvCxnSpPr/>
          <p:nvPr/>
        </p:nvCxnSpPr>
        <p:spPr>
          <a:xfrm rot="10800000">
            <a:off x="3584354" y="3195878"/>
            <a:ext cx="716100" cy="353700"/>
          </a:xfrm>
          <a:prstGeom prst="straightConnector1">
            <a:avLst/>
          </a:prstGeom>
          <a:noFill/>
          <a:ln cap="flat" cmpd="sng" w="19050">
            <a:solidFill>
              <a:srgbClr val="9900FF"/>
            </a:solidFill>
            <a:prstDash val="solid"/>
            <a:round/>
            <a:headEnd len="med" w="med" type="none"/>
            <a:tailEnd len="med" w="med" type="triangle"/>
          </a:ln>
        </p:spPr>
      </p:cxnSp>
      <p:sp>
        <p:nvSpPr>
          <p:cNvPr id="379" name="Google Shape;379;p31"/>
          <p:cNvSpPr/>
          <p:nvPr/>
        </p:nvSpPr>
        <p:spPr>
          <a:xfrm>
            <a:off x="4217259" y="3464714"/>
            <a:ext cx="143700" cy="160200"/>
          </a:xfrm>
          <a:prstGeom prst="flowChartSummingJunction">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2"/>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2"/>
          <p:cNvSpPr txBox="1"/>
          <p:nvPr/>
        </p:nvSpPr>
        <p:spPr>
          <a:xfrm>
            <a:off x="4091694" y="1782373"/>
            <a:ext cx="4803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700">
                <a:solidFill>
                  <a:srgbClr val="FF9900"/>
                </a:solidFill>
                <a:latin typeface="Calibri"/>
                <a:ea typeface="Calibri"/>
                <a:cs typeface="Calibri"/>
                <a:sym typeface="Calibri"/>
              </a:rPr>
              <a:t>ω</a:t>
            </a:r>
            <a:r>
              <a:rPr baseline="-25000" lang="en" sz="1700">
                <a:solidFill>
                  <a:srgbClr val="FF9900"/>
                </a:solidFill>
                <a:latin typeface="Calibri"/>
                <a:ea typeface="Calibri"/>
                <a:cs typeface="Calibri"/>
                <a:sym typeface="Calibri"/>
              </a:rPr>
              <a:t>h</a:t>
            </a:r>
            <a:endParaRPr sz="1700">
              <a:solidFill>
                <a:srgbClr val="FF9900"/>
              </a:solidFill>
              <a:latin typeface="Calibri"/>
              <a:ea typeface="Calibri"/>
              <a:cs typeface="Calibri"/>
              <a:sym typeface="Calibri"/>
            </a:endParaRPr>
          </a:p>
        </p:txBody>
      </p:sp>
      <p:cxnSp>
        <p:nvCxnSpPr>
          <p:cNvPr id="386" name="Google Shape;386;p32"/>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387" name="Google Shape;387;p32"/>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388" name="Google Shape;388;p32"/>
          <p:cNvCxnSpPr/>
          <p:nvPr/>
        </p:nvCxnSpPr>
        <p:spPr>
          <a:xfrm flipH="1">
            <a:off x="467475" y="2067925"/>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389" name="Google Shape;389;p32"/>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2"/>
          <p:cNvSpPr txBox="1"/>
          <p:nvPr/>
        </p:nvSpPr>
        <p:spPr>
          <a:xfrm>
            <a:off x="10840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An Updraft Emerges!</a:t>
            </a:r>
            <a:endParaRPr b="1" sz="2300" u="sng">
              <a:solidFill>
                <a:srgbClr val="FF00FF"/>
              </a:solidFill>
              <a:latin typeface="Calibri"/>
              <a:ea typeface="Calibri"/>
              <a:cs typeface="Calibri"/>
              <a:sym typeface="Calibri"/>
            </a:endParaRPr>
          </a:p>
        </p:txBody>
      </p:sp>
      <p:sp>
        <p:nvSpPr>
          <p:cNvPr id="391" name="Google Shape;391;p32"/>
          <p:cNvSpPr txBox="1"/>
          <p:nvPr/>
        </p:nvSpPr>
        <p:spPr>
          <a:xfrm>
            <a:off x="6995458" y="2045899"/>
            <a:ext cx="727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900FF"/>
                </a:solidFill>
              </a:rPr>
              <a:t>Inflow</a:t>
            </a:r>
            <a:endParaRPr b="1" sz="1000">
              <a:solidFill>
                <a:srgbClr val="9900FF"/>
              </a:solidFill>
            </a:endParaRPr>
          </a:p>
          <a:p>
            <a:pPr indent="0" lvl="0" marL="0" rtl="0" algn="ctr">
              <a:spcBef>
                <a:spcPts val="0"/>
              </a:spcBef>
              <a:spcAft>
                <a:spcPts val="0"/>
              </a:spcAft>
              <a:buNone/>
            </a:pPr>
            <a:r>
              <a:rPr b="1" lang="en" sz="800">
                <a:solidFill>
                  <a:srgbClr val="9900FF"/>
                </a:solidFill>
              </a:rPr>
              <a:t>(SR winds)</a:t>
            </a:r>
            <a:endParaRPr b="1" sz="800">
              <a:solidFill>
                <a:srgbClr val="9900FF"/>
              </a:solidFill>
            </a:endParaRPr>
          </a:p>
        </p:txBody>
      </p:sp>
      <p:sp>
        <p:nvSpPr>
          <p:cNvPr id="392" name="Google Shape;392;p32"/>
          <p:cNvSpPr/>
          <p:nvPr/>
        </p:nvSpPr>
        <p:spPr>
          <a:xfrm>
            <a:off x="7003925" y="1662580"/>
            <a:ext cx="2015025" cy="580875"/>
          </a:xfrm>
          <a:custGeom>
            <a:rect b="b" l="l" r="r" t="t"/>
            <a:pathLst>
              <a:path extrusionOk="0" h="23235" w="80601">
                <a:moveTo>
                  <a:pt x="0" y="23235"/>
                </a:moveTo>
                <a:cubicBezTo>
                  <a:pt x="254" y="21647"/>
                  <a:pt x="-87" y="16880"/>
                  <a:pt x="1526" y="13709"/>
                </a:cubicBezTo>
                <a:cubicBezTo>
                  <a:pt x="3139" y="10538"/>
                  <a:pt x="5977" y="6481"/>
                  <a:pt x="9676" y="4211"/>
                </a:cubicBezTo>
                <a:cubicBezTo>
                  <a:pt x="13376" y="1941"/>
                  <a:pt x="18868" y="477"/>
                  <a:pt x="23723" y="88"/>
                </a:cubicBezTo>
                <a:cubicBezTo>
                  <a:pt x="28579" y="-300"/>
                  <a:pt x="34329" y="655"/>
                  <a:pt x="38809" y="1880"/>
                </a:cubicBezTo>
                <a:cubicBezTo>
                  <a:pt x="43289" y="3105"/>
                  <a:pt x="46179" y="5227"/>
                  <a:pt x="50601" y="7438"/>
                </a:cubicBezTo>
                <a:cubicBezTo>
                  <a:pt x="55023" y="9649"/>
                  <a:pt x="60341" y="14311"/>
                  <a:pt x="65341" y="15148"/>
                </a:cubicBezTo>
                <a:cubicBezTo>
                  <a:pt x="70341" y="15985"/>
                  <a:pt x="78058" y="12906"/>
                  <a:pt x="80601" y="12458"/>
                </a:cubicBezTo>
              </a:path>
            </a:pathLst>
          </a:custGeom>
          <a:noFill/>
          <a:ln cap="flat" cmpd="sng" w="9525">
            <a:solidFill>
              <a:schemeClr val="dk1"/>
            </a:solidFill>
            <a:prstDash val="solid"/>
            <a:round/>
            <a:headEnd len="med" w="med" type="none"/>
            <a:tailEnd len="med" w="med" type="none"/>
          </a:ln>
        </p:spPr>
      </p:sp>
      <p:cxnSp>
        <p:nvCxnSpPr>
          <p:cNvPr id="393" name="Google Shape;393;p32"/>
          <p:cNvCxnSpPr>
            <a:stCxn id="394" idx="6"/>
          </p:cNvCxnSpPr>
          <p:nvPr/>
        </p:nvCxnSpPr>
        <p:spPr>
          <a:xfrm rot="10800000">
            <a:off x="7043141" y="2040319"/>
            <a:ext cx="819900" cy="104700"/>
          </a:xfrm>
          <a:prstGeom prst="straightConnector1">
            <a:avLst/>
          </a:prstGeom>
          <a:noFill/>
          <a:ln cap="flat" cmpd="sng" w="19050">
            <a:solidFill>
              <a:srgbClr val="9900FF"/>
            </a:solidFill>
            <a:prstDash val="solid"/>
            <a:round/>
            <a:headEnd len="med" w="med" type="none"/>
            <a:tailEnd len="med" w="med" type="triangle"/>
          </a:ln>
        </p:spPr>
      </p:cxnSp>
      <p:cxnSp>
        <p:nvCxnSpPr>
          <p:cNvPr id="395" name="Google Shape;395;p32"/>
          <p:cNvCxnSpPr>
            <a:stCxn id="394" idx="0"/>
          </p:cNvCxnSpPr>
          <p:nvPr/>
        </p:nvCxnSpPr>
        <p:spPr>
          <a:xfrm rot="10800000">
            <a:off x="7750991" y="1661569"/>
            <a:ext cx="42600" cy="420300"/>
          </a:xfrm>
          <a:prstGeom prst="straightConnector1">
            <a:avLst/>
          </a:prstGeom>
          <a:noFill/>
          <a:ln cap="flat" cmpd="sng" w="19050">
            <a:solidFill>
              <a:srgbClr val="9900FF"/>
            </a:solidFill>
            <a:prstDash val="solid"/>
            <a:round/>
            <a:headEnd len="med" w="med" type="none"/>
            <a:tailEnd len="med" w="med" type="triangle"/>
          </a:ln>
        </p:spPr>
      </p:cxnSp>
      <p:cxnSp>
        <p:nvCxnSpPr>
          <p:cNvPr id="396" name="Google Shape;396;p32"/>
          <p:cNvCxnSpPr/>
          <p:nvPr/>
        </p:nvCxnSpPr>
        <p:spPr>
          <a:xfrm flipH="1" rot="7931715">
            <a:off x="7047892" y="1360795"/>
            <a:ext cx="73698" cy="449372"/>
          </a:xfrm>
          <a:prstGeom prst="straightConnector1">
            <a:avLst/>
          </a:prstGeom>
          <a:noFill/>
          <a:ln cap="flat" cmpd="sng" w="19050">
            <a:solidFill>
              <a:srgbClr val="FF9900"/>
            </a:solidFill>
            <a:prstDash val="dash"/>
            <a:round/>
            <a:headEnd len="med" w="med" type="none"/>
            <a:tailEnd len="med" w="med" type="triangle"/>
          </a:ln>
        </p:spPr>
      </p:cxnSp>
      <p:cxnSp>
        <p:nvCxnSpPr>
          <p:cNvPr id="397" name="Google Shape;397;p32"/>
          <p:cNvCxnSpPr/>
          <p:nvPr/>
        </p:nvCxnSpPr>
        <p:spPr>
          <a:xfrm flipH="1" rot="6497237">
            <a:off x="6795653" y="1700182"/>
            <a:ext cx="73618" cy="449296"/>
          </a:xfrm>
          <a:prstGeom prst="straightConnector1">
            <a:avLst/>
          </a:prstGeom>
          <a:noFill/>
          <a:ln cap="flat" cmpd="sng" w="19050">
            <a:solidFill>
              <a:srgbClr val="FF9900"/>
            </a:solidFill>
            <a:prstDash val="dash"/>
            <a:round/>
            <a:headEnd len="med" w="med" type="none"/>
            <a:tailEnd len="med" w="med" type="triangle"/>
          </a:ln>
        </p:spPr>
      </p:cxnSp>
      <p:cxnSp>
        <p:nvCxnSpPr>
          <p:cNvPr id="398" name="Google Shape;398;p32"/>
          <p:cNvCxnSpPr/>
          <p:nvPr/>
        </p:nvCxnSpPr>
        <p:spPr>
          <a:xfrm flipH="1" rot="10179199">
            <a:off x="7708650" y="1172506"/>
            <a:ext cx="73495" cy="449691"/>
          </a:xfrm>
          <a:prstGeom prst="straightConnector1">
            <a:avLst/>
          </a:prstGeom>
          <a:noFill/>
          <a:ln cap="flat" cmpd="sng" w="19050">
            <a:solidFill>
              <a:srgbClr val="FF9900"/>
            </a:solidFill>
            <a:prstDash val="dash"/>
            <a:round/>
            <a:headEnd len="med" w="med" type="none"/>
            <a:tailEnd len="med" w="med" type="triangle"/>
          </a:ln>
        </p:spPr>
      </p:cxnSp>
      <p:sp>
        <p:nvSpPr>
          <p:cNvPr id="399" name="Google Shape;399;p32"/>
          <p:cNvSpPr/>
          <p:nvPr/>
        </p:nvSpPr>
        <p:spPr>
          <a:xfrm>
            <a:off x="6699805" y="1823038"/>
            <a:ext cx="334880" cy="256682"/>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400" name="Google Shape;400;p32"/>
          <p:cNvSpPr/>
          <p:nvPr/>
        </p:nvSpPr>
        <p:spPr>
          <a:xfrm rot="709361">
            <a:off x="6937045" y="1489988"/>
            <a:ext cx="334903" cy="256700"/>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401" name="Google Shape;401;p32"/>
          <p:cNvSpPr/>
          <p:nvPr/>
        </p:nvSpPr>
        <p:spPr>
          <a:xfrm rot="3238012">
            <a:off x="7594906" y="1344874"/>
            <a:ext cx="334864" cy="256670"/>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402" name="Google Shape;402;p32"/>
          <p:cNvCxnSpPr>
            <a:stCxn id="394" idx="1"/>
          </p:cNvCxnSpPr>
          <p:nvPr/>
        </p:nvCxnSpPr>
        <p:spPr>
          <a:xfrm rot="10800000">
            <a:off x="7235083" y="1768865"/>
            <a:ext cx="509400" cy="331500"/>
          </a:xfrm>
          <a:prstGeom prst="straightConnector1">
            <a:avLst/>
          </a:prstGeom>
          <a:noFill/>
          <a:ln cap="flat" cmpd="sng" w="19050">
            <a:solidFill>
              <a:srgbClr val="9900FF"/>
            </a:solidFill>
            <a:prstDash val="solid"/>
            <a:round/>
            <a:headEnd len="med" w="med" type="none"/>
            <a:tailEnd len="med" w="med" type="triangle"/>
          </a:ln>
        </p:spPr>
      </p:cxnSp>
      <p:cxnSp>
        <p:nvCxnSpPr>
          <p:cNvPr id="403" name="Google Shape;403;p32"/>
          <p:cNvCxnSpPr/>
          <p:nvPr/>
        </p:nvCxnSpPr>
        <p:spPr>
          <a:xfrm>
            <a:off x="7188936" y="941669"/>
            <a:ext cx="0" cy="1945200"/>
          </a:xfrm>
          <a:prstGeom prst="straightConnector1">
            <a:avLst/>
          </a:prstGeom>
          <a:noFill/>
          <a:ln cap="flat" cmpd="sng" w="9525">
            <a:solidFill>
              <a:srgbClr val="595959"/>
            </a:solidFill>
            <a:prstDash val="dot"/>
            <a:round/>
            <a:headEnd len="med" w="med" type="none"/>
            <a:tailEnd len="med" w="med" type="none"/>
          </a:ln>
        </p:spPr>
      </p:cxnSp>
      <p:cxnSp>
        <p:nvCxnSpPr>
          <p:cNvPr id="404" name="Google Shape;404;p32"/>
          <p:cNvCxnSpPr/>
          <p:nvPr/>
        </p:nvCxnSpPr>
        <p:spPr>
          <a:xfrm rot="10800000">
            <a:off x="6927875" y="2458925"/>
            <a:ext cx="1885500" cy="0"/>
          </a:xfrm>
          <a:prstGeom prst="straightConnector1">
            <a:avLst/>
          </a:prstGeom>
          <a:noFill/>
          <a:ln cap="flat" cmpd="sng" w="9525">
            <a:solidFill>
              <a:srgbClr val="595959"/>
            </a:solidFill>
            <a:prstDash val="dot"/>
            <a:round/>
            <a:headEnd len="med" w="med" type="none"/>
            <a:tailEnd len="med" w="med" type="none"/>
          </a:ln>
        </p:spPr>
      </p:cxnSp>
      <p:sp>
        <p:nvSpPr>
          <p:cNvPr id="405" name="Google Shape;405;p32"/>
          <p:cNvSpPr txBox="1"/>
          <p:nvPr/>
        </p:nvSpPr>
        <p:spPr>
          <a:xfrm rot="-221276">
            <a:off x="7636113" y="854539"/>
            <a:ext cx="480395" cy="3078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406" name="Google Shape;406;p32"/>
          <p:cNvSpPr txBox="1"/>
          <p:nvPr/>
        </p:nvSpPr>
        <p:spPr>
          <a:xfrm rot="-1010384">
            <a:off x="6779787" y="1046919"/>
            <a:ext cx="480505" cy="307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407" name="Google Shape;407;p32"/>
          <p:cNvSpPr txBox="1"/>
          <p:nvPr/>
        </p:nvSpPr>
        <p:spPr>
          <a:xfrm rot="-2306185">
            <a:off x="6369501" y="1464383"/>
            <a:ext cx="480660" cy="3079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394" name="Google Shape;394;p32"/>
          <p:cNvSpPr/>
          <p:nvPr/>
        </p:nvSpPr>
        <p:spPr>
          <a:xfrm>
            <a:off x="7724141" y="208186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2"/>
          <p:cNvSpPr txBox="1"/>
          <p:nvPr/>
        </p:nvSpPr>
        <p:spPr>
          <a:xfrm>
            <a:off x="7833124" y="1898291"/>
            <a:ext cx="78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t>Initial Updraft</a:t>
            </a:r>
            <a:endParaRPr b="1" sz="900"/>
          </a:p>
        </p:txBody>
      </p:sp>
      <p:sp>
        <p:nvSpPr>
          <p:cNvPr id="409" name="Google Shape;409;p32"/>
          <p:cNvSpPr txBox="1"/>
          <p:nvPr/>
        </p:nvSpPr>
        <p:spPr>
          <a:xfrm>
            <a:off x="447400" y="4028350"/>
            <a:ext cx="5436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9900FF"/>
                </a:solidFill>
                <a:latin typeface="Calibri"/>
                <a:ea typeface="Calibri"/>
                <a:cs typeface="Calibri"/>
                <a:sym typeface="Calibri"/>
              </a:rPr>
              <a:t>Inflow</a:t>
            </a:r>
            <a:r>
              <a:rPr lang="en" sz="1600">
                <a:solidFill>
                  <a:schemeClr val="dk1"/>
                </a:solidFill>
                <a:latin typeface="Calibri"/>
                <a:ea typeface="Calibri"/>
                <a:cs typeface="Calibri"/>
                <a:sym typeface="Calibri"/>
              </a:rPr>
              <a:t> aligned with </a:t>
            </a:r>
            <a:r>
              <a:rPr b="1" lang="en" sz="1600">
                <a:solidFill>
                  <a:srgbClr val="FF9900"/>
                </a:solidFill>
                <a:latin typeface="Calibri"/>
                <a:ea typeface="Calibri"/>
                <a:cs typeface="Calibri"/>
                <a:sym typeface="Calibri"/>
              </a:rPr>
              <a:t>vortex tubes </a:t>
            </a:r>
            <a:r>
              <a:rPr lang="en" sz="1600">
                <a:solidFill>
                  <a:schemeClr val="dk1"/>
                </a:solidFill>
                <a:latin typeface="Calibri"/>
                <a:ea typeface="Calibri"/>
                <a:cs typeface="Calibri"/>
                <a:sym typeface="Calibri"/>
              </a:rPr>
              <a:t>(streamwise vorticity!)</a:t>
            </a:r>
            <a:endParaRPr>
              <a:solidFill>
                <a:schemeClr val="dk1"/>
              </a:solidFill>
              <a:latin typeface="Calibri"/>
              <a:ea typeface="Calibri"/>
              <a:cs typeface="Calibri"/>
              <a:sym typeface="Calibri"/>
            </a:endParaRPr>
          </a:p>
        </p:txBody>
      </p:sp>
      <p:sp>
        <p:nvSpPr>
          <p:cNvPr id="410" name="Google Shape;410;p32"/>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11" name="Google Shape;411;p32"/>
          <p:cNvGrpSpPr/>
          <p:nvPr/>
        </p:nvGrpSpPr>
        <p:grpSpPr>
          <a:xfrm>
            <a:off x="3552000" y="1816925"/>
            <a:ext cx="527275" cy="729250"/>
            <a:chOff x="3315988" y="1896875"/>
            <a:chExt cx="527275" cy="729250"/>
          </a:xfrm>
        </p:grpSpPr>
        <p:sp>
          <p:nvSpPr>
            <p:cNvPr id="412" name="Google Shape;412;p32"/>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2"/>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4" name="Google Shape;414;p32"/>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cxnSp>
        <p:nvCxnSpPr>
          <p:cNvPr id="415" name="Google Shape;415;p32"/>
          <p:cNvCxnSpPr/>
          <p:nvPr/>
        </p:nvCxnSpPr>
        <p:spPr>
          <a:xfrm flipH="1" rot="10800000">
            <a:off x="1420375" y="3228175"/>
            <a:ext cx="699300" cy="3981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5"/>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four lectures, let’s explain: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3"/>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3"/>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422" name="Google Shape;422;p33"/>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23" name="Google Shape;423;p33"/>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24" name="Google Shape;424;p33"/>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3"/>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6" name="Google Shape;426;p33"/>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427" name="Google Shape;427;p33"/>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Updraft draws </a:t>
            </a:r>
            <a:r>
              <a:rPr b="1" lang="en" sz="1600">
                <a:solidFill>
                  <a:srgbClr val="FF9900"/>
                </a:solidFill>
                <a:latin typeface="Calibri"/>
                <a:ea typeface="Calibri"/>
                <a:cs typeface="Calibri"/>
                <a:sym typeface="Calibri"/>
              </a:rPr>
              <a:t>streamwise </a:t>
            </a:r>
            <a:r>
              <a:rPr lang="en" sz="1600">
                <a:solidFill>
                  <a:schemeClr val="dk1"/>
                </a:solidFill>
                <a:latin typeface="Calibri"/>
                <a:ea typeface="Calibri"/>
                <a:cs typeface="Calibri"/>
                <a:sym typeface="Calibri"/>
              </a:rPr>
              <a:t>vorticity into the vertical (tilting)</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endParaRPr>
          </a:p>
        </p:txBody>
      </p:sp>
      <p:grpSp>
        <p:nvGrpSpPr>
          <p:cNvPr id="428" name="Google Shape;428;p33"/>
          <p:cNvGrpSpPr/>
          <p:nvPr/>
        </p:nvGrpSpPr>
        <p:grpSpPr>
          <a:xfrm>
            <a:off x="3552000" y="1816925"/>
            <a:ext cx="527275" cy="729250"/>
            <a:chOff x="3315988" y="1896875"/>
            <a:chExt cx="527275" cy="729250"/>
          </a:xfrm>
        </p:grpSpPr>
        <p:sp>
          <p:nvSpPr>
            <p:cNvPr id="429" name="Google Shape;429;p33"/>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3"/>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33"/>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432" name="Google Shape;432;p33"/>
          <p:cNvSpPr/>
          <p:nvPr/>
        </p:nvSpPr>
        <p:spPr>
          <a:xfrm>
            <a:off x="1342848" y="3073419"/>
            <a:ext cx="787750" cy="619625"/>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433" name="Google Shape;433;p33"/>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4"/>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4"/>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440" name="Google Shape;440;p34"/>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41" name="Google Shape;441;p34"/>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42" name="Google Shape;442;p34"/>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4"/>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44" name="Google Shape;444;p34"/>
          <p:cNvGrpSpPr/>
          <p:nvPr/>
        </p:nvGrpSpPr>
        <p:grpSpPr>
          <a:xfrm>
            <a:off x="1766390" y="1390829"/>
            <a:ext cx="767525" cy="518100"/>
            <a:chOff x="1136975" y="2128425"/>
            <a:chExt cx="767525" cy="518100"/>
          </a:xfrm>
        </p:grpSpPr>
        <p:sp>
          <p:nvSpPr>
            <p:cNvPr id="445" name="Google Shape;445;p34"/>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4"/>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 name="Google Shape;447;p34"/>
          <p:cNvGrpSpPr/>
          <p:nvPr/>
        </p:nvGrpSpPr>
        <p:grpSpPr>
          <a:xfrm>
            <a:off x="2872125" y="1267578"/>
            <a:ext cx="729250" cy="527275"/>
            <a:chOff x="2360725" y="1660963"/>
            <a:chExt cx="729250" cy="527275"/>
          </a:xfrm>
        </p:grpSpPr>
        <p:sp>
          <p:nvSpPr>
            <p:cNvPr id="448" name="Google Shape;448;p34"/>
            <p:cNvSpPr/>
            <p:nvPr/>
          </p:nvSpPr>
          <p:spPr>
            <a:xfrm rot="5400000">
              <a:off x="2671175" y="1769438"/>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4"/>
            <p:cNvSpPr/>
            <p:nvPr/>
          </p:nvSpPr>
          <p:spPr>
            <a:xfrm rot="-5400000">
              <a:off x="2280025" y="1741663"/>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0" name="Google Shape;450;p34"/>
          <p:cNvGrpSpPr/>
          <p:nvPr/>
        </p:nvGrpSpPr>
        <p:grpSpPr>
          <a:xfrm>
            <a:off x="2784040" y="1078498"/>
            <a:ext cx="905437" cy="905437"/>
            <a:chOff x="7014308" y="2323147"/>
            <a:chExt cx="664200" cy="664200"/>
          </a:xfrm>
        </p:grpSpPr>
        <p:cxnSp>
          <p:nvCxnSpPr>
            <p:cNvPr id="451" name="Google Shape;451;p34"/>
            <p:cNvCxnSpPr/>
            <p:nvPr/>
          </p:nvCxnSpPr>
          <p:spPr>
            <a:xfrm flipH="1">
              <a:off x="7044000" y="2352850"/>
              <a:ext cx="604800" cy="604800"/>
            </a:xfrm>
            <a:prstGeom prst="straightConnector1">
              <a:avLst/>
            </a:prstGeom>
            <a:noFill/>
            <a:ln cap="flat" cmpd="sng" w="38100">
              <a:solidFill>
                <a:schemeClr val="dk1"/>
              </a:solidFill>
              <a:prstDash val="solid"/>
              <a:round/>
              <a:headEnd len="med" w="med" type="none"/>
              <a:tailEnd len="med" w="med" type="none"/>
            </a:ln>
          </p:spPr>
        </p:cxnSp>
        <p:cxnSp>
          <p:nvCxnSpPr>
            <p:cNvPr id="452" name="Google Shape;452;p34"/>
            <p:cNvCxnSpPr/>
            <p:nvPr/>
          </p:nvCxnSpPr>
          <p:spPr>
            <a:xfrm rot="-8100000">
              <a:off x="6876747" y="2655247"/>
              <a:ext cx="939321" cy="0"/>
            </a:xfrm>
            <a:prstGeom prst="straightConnector1">
              <a:avLst/>
            </a:prstGeom>
            <a:noFill/>
            <a:ln cap="flat" cmpd="sng" w="38100">
              <a:solidFill>
                <a:schemeClr val="dk1"/>
              </a:solidFill>
              <a:prstDash val="solid"/>
              <a:round/>
              <a:headEnd len="med" w="med" type="none"/>
              <a:tailEnd len="med" w="med" type="none"/>
            </a:ln>
          </p:spPr>
        </p:cxnSp>
      </p:grpSp>
      <p:sp>
        <p:nvSpPr>
          <p:cNvPr id="453" name="Google Shape;453;p34"/>
          <p:cNvSpPr txBox="1"/>
          <p:nvPr/>
        </p:nvSpPr>
        <p:spPr>
          <a:xfrm>
            <a:off x="447400" y="40283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CC0000"/>
                </a:solidFill>
                <a:latin typeface="Calibri"/>
                <a:ea typeface="Calibri"/>
                <a:cs typeface="Calibri"/>
                <a:sym typeface="Calibri"/>
              </a:rPr>
              <a:t>Cyclonic </a:t>
            </a:r>
            <a:r>
              <a:rPr lang="en" sz="1600">
                <a:solidFill>
                  <a:schemeClr val="dk1"/>
                </a:solidFill>
                <a:latin typeface="Calibri"/>
                <a:ea typeface="Calibri"/>
                <a:cs typeface="Calibri"/>
                <a:sym typeface="Calibri"/>
              </a:rPr>
              <a:t>vorticity center induced in updraft!</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a:t>
            </a:r>
            <a:r>
              <a:rPr b="1" lang="en" sz="1600">
                <a:solidFill>
                  <a:srgbClr val="3C78D8"/>
                </a:solidFill>
                <a:latin typeface="Calibri"/>
                <a:ea typeface="Calibri"/>
                <a:cs typeface="Calibri"/>
                <a:sym typeface="Calibri"/>
              </a:rPr>
              <a:t>Anticyclonic </a:t>
            </a:r>
            <a:r>
              <a:rPr lang="en" sz="1600">
                <a:solidFill>
                  <a:schemeClr val="dk1"/>
                </a:solidFill>
                <a:latin typeface="Calibri"/>
                <a:ea typeface="Calibri"/>
                <a:cs typeface="Calibri"/>
                <a:sym typeface="Calibri"/>
              </a:rPr>
              <a:t>vorticity is displaced from updraft)</a:t>
            </a:r>
            <a:endParaRPr sz="1600">
              <a:solidFill>
                <a:schemeClr val="dk1"/>
              </a:solidFill>
              <a:latin typeface="Calibri"/>
              <a:ea typeface="Calibri"/>
              <a:cs typeface="Calibri"/>
              <a:sym typeface="Calibri"/>
            </a:endParaRPr>
          </a:p>
        </p:txBody>
      </p:sp>
      <p:sp>
        <p:nvSpPr>
          <p:cNvPr id="454" name="Google Shape;454;p34"/>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455" name="Google Shape;455;p34"/>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456" name="Google Shape;456;p34"/>
          <p:cNvSpPr/>
          <p:nvPr/>
        </p:nvSpPr>
        <p:spPr>
          <a:xfrm>
            <a:off x="1342848" y="3073419"/>
            <a:ext cx="787750" cy="619625"/>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sp>
        <p:nvSpPr>
          <p:cNvPr id="457" name="Google Shape;457;p34"/>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Updraft draws </a:t>
            </a:r>
            <a:r>
              <a:rPr b="1" lang="en" sz="1600">
                <a:solidFill>
                  <a:srgbClr val="FF9900"/>
                </a:solidFill>
                <a:latin typeface="Calibri"/>
                <a:ea typeface="Calibri"/>
                <a:cs typeface="Calibri"/>
                <a:sym typeface="Calibri"/>
              </a:rPr>
              <a:t>streamwise </a:t>
            </a:r>
            <a:r>
              <a:rPr lang="en" sz="1600">
                <a:solidFill>
                  <a:schemeClr val="dk1"/>
                </a:solidFill>
                <a:latin typeface="Calibri"/>
                <a:ea typeface="Calibri"/>
                <a:cs typeface="Calibri"/>
                <a:sym typeface="Calibri"/>
              </a:rPr>
              <a:t>vorticity into the vertical (tilting)</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endParaRPr>
          </a:p>
        </p:txBody>
      </p:sp>
      <p:grpSp>
        <p:nvGrpSpPr>
          <p:cNvPr id="458" name="Google Shape;458;p34"/>
          <p:cNvGrpSpPr/>
          <p:nvPr/>
        </p:nvGrpSpPr>
        <p:grpSpPr>
          <a:xfrm rot="334324">
            <a:off x="1705534" y="2551732"/>
            <a:ext cx="887598" cy="582665"/>
            <a:chOff x="1095876" y="2704075"/>
            <a:chExt cx="887576" cy="582651"/>
          </a:xfrm>
        </p:grpSpPr>
        <p:sp>
          <p:nvSpPr>
            <p:cNvPr id="459" name="Google Shape;459;p34"/>
            <p:cNvSpPr/>
            <p:nvPr/>
          </p:nvSpPr>
          <p:spPr>
            <a:xfrm flipH="1" rot="6547629">
              <a:off x="1541980" y="2865150"/>
              <a:ext cx="408343" cy="355651"/>
            </a:xfrm>
            <a:prstGeom prst="curvedDownArrow">
              <a:avLst>
                <a:gd fmla="val 25000" name="adj1"/>
                <a:gd fmla="val 49157"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4"/>
            <p:cNvSpPr/>
            <p:nvPr/>
          </p:nvSpPr>
          <p:spPr>
            <a:xfrm flipH="1" rot="-4251842">
              <a:off x="1129844" y="2773330"/>
              <a:ext cx="426465" cy="369990"/>
            </a:xfrm>
            <a:prstGeom prst="curvedDownArrow">
              <a:avLst>
                <a:gd fmla="val 25000" name="adj1"/>
                <a:gd fmla="val 49157"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61" name="Google Shape;461;p34"/>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5"/>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5"/>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468" name="Google Shape;468;p35"/>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69" name="Google Shape;469;p35"/>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70" name="Google Shape;470;p35"/>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5"/>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00"/>
                </a:solidFill>
                <a:latin typeface="Calibri"/>
                <a:ea typeface="Calibri"/>
                <a:cs typeface="Calibri"/>
                <a:sym typeface="Calibri"/>
              </a:rPr>
              <a:t>Low </a:t>
            </a:r>
            <a:r>
              <a:rPr lang="en" sz="1600">
                <a:solidFill>
                  <a:schemeClr val="dk1"/>
                </a:solidFill>
                <a:latin typeface="Calibri"/>
                <a:ea typeface="Calibri"/>
                <a:cs typeface="Calibri"/>
                <a:sym typeface="Calibri"/>
              </a:rPr>
              <a:t>pressure perturbation is induced in the vorticity center, which is centered on initial updraft!</a:t>
            </a:r>
            <a:endParaRPr b="1" sz="1600">
              <a:solidFill>
                <a:schemeClr val="dk1"/>
              </a:solidFill>
            </a:endParaRPr>
          </a:p>
        </p:txBody>
      </p:sp>
      <p:sp>
        <p:nvSpPr>
          <p:cNvPr id="472" name="Google Shape;472;p35"/>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473" name="Google Shape;473;p35"/>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74" name="Google Shape;474;p35"/>
          <p:cNvGrpSpPr/>
          <p:nvPr/>
        </p:nvGrpSpPr>
        <p:grpSpPr>
          <a:xfrm>
            <a:off x="1766390" y="1390829"/>
            <a:ext cx="767525" cy="518100"/>
            <a:chOff x="1136975" y="2128425"/>
            <a:chExt cx="767525" cy="518100"/>
          </a:xfrm>
        </p:grpSpPr>
        <p:sp>
          <p:nvSpPr>
            <p:cNvPr id="475" name="Google Shape;475;p35"/>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5"/>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35"/>
          <p:cNvSpPr txBox="1"/>
          <p:nvPr/>
        </p:nvSpPr>
        <p:spPr>
          <a:xfrm>
            <a:off x="1862617" y="1001472"/>
            <a:ext cx="704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cxnSp>
        <p:nvCxnSpPr>
          <p:cNvPr id="478" name="Google Shape;478;p35"/>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6"/>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6"/>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485" name="Google Shape;485;p36"/>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86" name="Google Shape;486;p36"/>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87" name="Google Shape;487;p36"/>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6"/>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300" u="sng">
                <a:solidFill>
                  <a:schemeClr val="dk1"/>
                </a:solidFill>
                <a:latin typeface="Calibri"/>
                <a:ea typeface="Calibri"/>
                <a:cs typeface="Calibri"/>
                <a:sym typeface="Calibri"/>
              </a:rPr>
              <a:t>The Vacuum Cleaner Effect</a:t>
            </a:r>
            <a:endParaRPr b="1" sz="2300" u="sng">
              <a:solidFill>
                <a:schemeClr val="dk1"/>
              </a:solidFill>
            </a:endParaRPr>
          </a:p>
          <a:p>
            <a:pPr indent="0" lvl="0" marL="0" rtl="0" algn="l">
              <a:spcBef>
                <a:spcPts val="0"/>
              </a:spcBef>
              <a:spcAft>
                <a:spcPts val="0"/>
              </a:spcAft>
              <a:buNone/>
            </a:pPr>
            <a:r>
              <a:t/>
            </a:r>
            <a:endParaRPr b="1" sz="2300" u="sng">
              <a:latin typeface="Calibri"/>
              <a:ea typeface="Calibri"/>
              <a:cs typeface="Calibri"/>
              <a:sym typeface="Calibri"/>
            </a:endParaRPr>
          </a:p>
        </p:txBody>
      </p:sp>
      <p:sp>
        <p:nvSpPr>
          <p:cNvPr id="489" name="Google Shape;489;p36"/>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90" name="Google Shape;490;p36"/>
          <p:cNvGrpSpPr/>
          <p:nvPr/>
        </p:nvGrpSpPr>
        <p:grpSpPr>
          <a:xfrm>
            <a:off x="1766390" y="1390829"/>
            <a:ext cx="767525" cy="518100"/>
            <a:chOff x="1136975" y="2128425"/>
            <a:chExt cx="767525" cy="518100"/>
          </a:xfrm>
        </p:grpSpPr>
        <p:sp>
          <p:nvSpPr>
            <p:cNvPr id="491" name="Google Shape;491;p36"/>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6"/>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3" name="Google Shape;493;p36"/>
          <p:cNvPicPr preferRelativeResize="0"/>
          <p:nvPr/>
        </p:nvPicPr>
        <p:blipFill>
          <a:blip r:embed="rId3">
            <a:alphaModFix/>
          </a:blip>
          <a:stretch>
            <a:fillRect/>
          </a:stretch>
        </p:blipFill>
        <p:spPr>
          <a:xfrm flipH="1">
            <a:off x="1748749" y="491480"/>
            <a:ext cx="779942" cy="1235950"/>
          </a:xfrm>
          <a:prstGeom prst="rect">
            <a:avLst/>
          </a:prstGeom>
          <a:noFill/>
          <a:ln>
            <a:noFill/>
          </a:ln>
        </p:spPr>
      </p:pic>
      <p:sp>
        <p:nvSpPr>
          <p:cNvPr id="494" name="Google Shape;494;p36"/>
          <p:cNvSpPr txBox="1"/>
          <p:nvPr/>
        </p:nvSpPr>
        <p:spPr>
          <a:xfrm>
            <a:off x="5766150" y="1103400"/>
            <a:ext cx="3260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Vacuum</a:t>
            </a:r>
            <a:r>
              <a:rPr lang="en" sz="1600">
                <a:solidFill>
                  <a:schemeClr val="dk1"/>
                </a:solidFill>
                <a:latin typeface="Calibri"/>
                <a:ea typeface="Calibri"/>
                <a:cs typeface="Calibri"/>
                <a:sym typeface="Calibri"/>
              </a:rPr>
              <a:t> sucks air upward from below</a:t>
            </a:r>
            <a:r>
              <a:rPr lang="en" sz="1600">
                <a:solidFill>
                  <a:schemeClr val="dk1"/>
                </a:solidFill>
                <a:latin typeface="Calibri"/>
                <a:ea typeface="Calibri"/>
                <a:cs typeface="Calibri"/>
                <a:sym typeface="Calibri"/>
              </a:rPr>
              <a:t>!</a:t>
            </a:r>
            <a:endParaRPr b="1" sz="1600">
              <a:solidFill>
                <a:schemeClr val="dk1"/>
              </a:solidFill>
            </a:endParaRPr>
          </a:p>
        </p:txBody>
      </p:sp>
      <p:cxnSp>
        <p:nvCxnSpPr>
          <p:cNvPr id="495" name="Google Shape;495;p36"/>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cxnSp>
        <p:nvCxnSpPr>
          <p:cNvPr id="496" name="Google Shape;496;p36"/>
          <p:cNvCxnSpPr/>
          <p:nvPr/>
        </p:nvCxnSpPr>
        <p:spPr>
          <a:xfrm rot="10800000">
            <a:off x="2303460" y="2275665"/>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7"/>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7"/>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503" name="Google Shape;503;p37"/>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504" name="Google Shape;504;p37"/>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505" name="Google Shape;505;p37"/>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7"/>
          <p:cNvSpPr txBox="1"/>
          <p:nvPr/>
        </p:nvSpPr>
        <p:spPr>
          <a:xfrm>
            <a:off x="3362250" y="1251188"/>
            <a:ext cx="3003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Dominant right-mover; No split!</a:t>
            </a:r>
            <a:endParaRPr b="1" sz="1600">
              <a:solidFill>
                <a:schemeClr val="dk1"/>
              </a:solidFill>
              <a:latin typeface="Calibri"/>
              <a:ea typeface="Calibri"/>
              <a:cs typeface="Calibri"/>
              <a:sym typeface="Calibri"/>
            </a:endParaRPr>
          </a:p>
        </p:txBody>
      </p:sp>
      <p:sp>
        <p:nvSpPr>
          <p:cNvPr id="507" name="Google Shape;507;p37"/>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300" u="sng">
                <a:solidFill>
                  <a:schemeClr val="dk1"/>
                </a:solidFill>
                <a:latin typeface="Calibri"/>
                <a:ea typeface="Calibri"/>
                <a:cs typeface="Calibri"/>
                <a:sym typeface="Calibri"/>
              </a:rPr>
              <a:t>Rotating Updraft</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grpSp>
        <p:nvGrpSpPr>
          <p:cNvPr id="508" name="Google Shape;508;p37"/>
          <p:cNvGrpSpPr/>
          <p:nvPr/>
        </p:nvGrpSpPr>
        <p:grpSpPr>
          <a:xfrm>
            <a:off x="1556395" y="1523829"/>
            <a:ext cx="1095585" cy="845817"/>
            <a:chOff x="1556395" y="1523829"/>
            <a:chExt cx="1095585" cy="845817"/>
          </a:xfrm>
        </p:grpSpPr>
        <p:sp>
          <p:nvSpPr>
            <p:cNvPr id="509" name="Google Shape;509;p37"/>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7"/>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37"/>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2" name="Google Shape;512;p37"/>
          <p:cNvSpPr txBox="1"/>
          <p:nvPr/>
        </p:nvSpPr>
        <p:spPr>
          <a:xfrm>
            <a:off x="1818026" y="1317336"/>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
        <p:nvSpPr>
          <p:cNvPr id="513" name="Google Shape;513;p37"/>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514" name="Google Shape;514;p37"/>
          <p:cNvSpPr/>
          <p:nvPr/>
        </p:nvSpPr>
        <p:spPr>
          <a:xfrm>
            <a:off x="1342848" y="3073419"/>
            <a:ext cx="787750" cy="619625"/>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515" name="Google Shape;515;p37"/>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
        <p:nvSpPr>
          <p:cNvPr id="516" name="Google Shape;516;p37"/>
          <p:cNvSpPr txBox="1"/>
          <p:nvPr/>
        </p:nvSpPr>
        <p:spPr>
          <a:xfrm>
            <a:off x="447400" y="41807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Initial updraft was correlated with the cyclonic vorticity</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from the start – streamwise vorticity ingestion!</a:t>
            </a:r>
            <a:endParaRPr sz="1600">
              <a:solidFill>
                <a:schemeClr val="dk1"/>
              </a:solidFill>
              <a:latin typeface="Calibri"/>
              <a:ea typeface="Calibri"/>
              <a:cs typeface="Calibri"/>
              <a:sym typeface="Calibri"/>
            </a:endParaRPr>
          </a:p>
        </p:txBody>
      </p:sp>
      <p:sp>
        <p:nvSpPr>
          <p:cNvPr id="517" name="Google Shape;517;p37"/>
          <p:cNvSpPr txBox="1"/>
          <p:nvPr/>
        </p:nvSpPr>
        <p:spPr>
          <a:xfrm>
            <a:off x="6995458" y="2045899"/>
            <a:ext cx="727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900FF"/>
                </a:solidFill>
              </a:rPr>
              <a:t>Inflow</a:t>
            </a:r>
            <a:endParaRPr b="1" sz="1000">
              <a:solidFill>
                <a:srgbClr val="9900FF"/>
              </a:solidFill>
            </a:endParaRPr>
          </a:p>
          <a:p>
            <a:pPr indent="0" lvl="0" marL="0" rtl="0" algn="ctr">
              <a:spcBef>
                <a:spcPts val="0"/>
              </a:spcBef>
              <a:spcAft>
                <a:spcPts val="0"/>
              </a:spcAft>
              <a:buNone/>
            </a:pPr>
            <a:r>
              <a:rPr b="1" lang="en" sz="800">
                <a:solidFill>
                  <a:srgbClr val="9900FF"/>
                </a:solidFill>
              </a:rPr>
              <a:t>(SR winds)</a:t>
            </a:r>
            <a:endParaRPr b="1" sz="800">
              <a:solidFill>
                <a:srgbClr val="9900FF"/>
              </a:solidFill>
            </a:endParaRPr>
          </a:p>
        </p:txBody>
      </p:sp>
      <p:sp>
        <p:nvSpPr>
          <p:cNvPr id="518" name="Google Shape;518;p37"/>
          <p:cNvSpPr/>
          <p:nvPr/>
        </p:nvSpPr>
        <p:spPr>
          <a:xfrm>
            <a:off x="7003925" y="1662580"/>
            <a:ext cx="2015025" cy="580875"/>
          </a:xfrm>
          <a:custGeom>
            <a:rect b="b" l="l" r="r" t="t"/>
            <a:pathLst>
              <a:path extrusionOk="0" h="23235" w="80601">
                <a:moveTo>
                  <a:pt x="0" y="23235"/>
                </a:moveTo>
                <a:cubicBezTo>
                  <a:pt x="254" y="21647"/>
                  <a:pt x="-87" y="16880"/>
                  <a:pt x="1526" y="13709"/>
                </a:cubicBezTo>
                <a:cubicBezTo>
                  <a:pt x="3139" y="10538"/>
                  <a:pt x="5977" y="6481"/>
                  <a:pt x="9676" y="4211"/>
                </a:cubicBezTo>
                <a:cubicBezTo>
                  <a:pt x="13376" y="1941"/>
                  <a:pt x="18868" y="477"/>
                  <a:pt x="23723" y="88"/>
                </a:cubicBezTo>
                <a:cubicBezTo>
                  <a:pt x="28579" y="-300"/>
                  <a:pt x="34329" y="655"/>
                  <a:pt x="38809" y="1880"/>
                </a:cubicBezTo>
                <a:cubicBezTo>
                  <a:pt x="43289" y="3105"/>
                  <a:pt x="46179" y="5227"/>
                  <a:pt x="50601" y="7438"/>
                </a:cubicBezTo>
                <a:cubicBezTo>
                  <a:pt x="55023" y="9649"/>
                  <a:pt x="60341" y="14311"/>
                  <a:pt x="65341" y="15148"/>
                </a:cubicBezTo>
                <a:cubicBezTo>
                  <a:pt x="70341" y="15985"/>
                  <a:pt x="78058" y="12906"/>
                  <a:pt x="80601" y="12458"/>
                </a:cubicBezTo>
              </a:path>
            </a:pathLst>
          </a:custGeom>
          <a:noFill/>
          <a:ln cap="flat" cmpd="sng" w="9525">
            <a:solidFill>
              <a:schemeClr val="dk1"/>
            </a:solidFill>
            <a:prstDash val="solid"/>
            <a:round/>
            <a:headEnd len="med" w="med" type="none"/>
            <a:tailEnd len="med" w="med" type="none"/>
          </a:ln>
        </p:spPr>
      </p:sp>
      <p:cxnSp>
        <p:nvCxnSpPr>
          <p:cNvPr id="519" name="Google Shape;519;p37"/>
          <p:cNvCxnSpPr>
            <a:stCxn id="520" idx="6"/>
          </p:cNvCxnSpPr>
          <p:nvPr/>
        </p:nvCxnSpPr>
        <p:spPr>
          <a:xfrm rot="10800000">
            <a:off x="7043141" y="2040319"/>
            <a:ext cx="819900" cy="104700"/>
          </a:xfrm>
          <a:prstGeom prst="straightConnector1">
            <a:avLst/>
          </a:prstGeom>
          <a:noFill/>
          <a:ln cap="flat" cmpd="sng" w="19050">
            <a:solidFill>
              <a:srgbClr val="9900FF"/>
            </a:solidFill>
            <a:prstDash val="solid"/>
            <a:round/>
            <a:headEnd len="med" w="med" type="none"/>
            <a:tailEnd len="med" w="med" type="triangle"/>
          </a:ln>
        </p:spPr>
      </p:cxnSp>
      <p:cxnSp>
        <p:nvCxnSpPr>
          <p:cNvPr id="521" name="Google Shape;521;p37"/>
          <p:cNvCxnSpPr>
            <a:stCxn id="520" idx="0"/>
          </p:cNvCxnSpPr>
          <p:nvPr/>
        </p:nvCxnSpPr>
        <p:spPr>
          <a:xfrm rot="10800000">
            <a:off x="7750991" y="1661569"/>
            <a:ext cx="42600" cy="420300"/>
          </a:xfrm>
          <a:prstGeom prst="straightConnector1">
            <a:avLst/>
          </a:prstGeom>
          <a:noFill/>
          <a:ln cap="flat" cmpd="sng" w="19050">
            <a:solidFill>
              <a:srgbClr val="9900FF"/>
            </a:solidFill>
            <a:prstDash val="solid"/>
            <a:round/>
            <a:headEnd len="med" w="med" type="none"/>
            <a:tailEnd len="med" w="med" type="triangle"/>
          </a:ln>
        </p:spPr>
      </p:cxnSp>
      <p:cxnSp>
        <p:nvCxnSpPr>
          <p:cNvPr id="522" name="Google Shape;522;p37"/>
          <p:cNvCxnSpPr/>
          <p:nvPr/>
        </p:nvCxnSpPr>
        <p:spPr>
          <a:xfrm flipH="1" rot="7931715">
            <a:off x="7047892" y="1360795"/>
            <a:ext cx="73698" cy="449372"/>
          </a:xfrm>
          <a:prstGeom prst="straightConnector1">
            <a:avLst/>
          </a:prstGeom>
          <a:noFill/>
          <a:ln cap="flat" cmpd="sng" w="19050">
            <a:solidFill>
              <a:srgbClr val="FF9900"/>
            </a:solidFill>
            <a:prstDash val="dash"/>
            <a:round/>
            <a:headEnd len="med" w="med" type="none"/>
            <a:tailEnd len="med" w="med" type="triangle"/>
          </a:ln>
        </p:spPr>
      </p:cxnSp>
      <p:cxnSp>
        <p:nvCxnSpPr>
          <p:cNvPr id="523" name="Google Shape;523;p37"/>
          <p:cNvCxnSpPr/>
          <p:nvPr/>
        </p:nvCxnSpPr>
        <p:spPr>
          <a:xfrm flipH="1" rot="6497237">
            <a:off x="6795653" y="1700182"/>
            <a:ext cx="73618" cy="449296"/>
          </a:xfrm>
          <a:prstGeom prst="straightConnector1">
            <a:avLst/>
          </a:prstGeom>
          <a:noFill/>
          <a:ln cap="flat" cmpd="sng" w="19050">
            <a:solidFill>
              <a:srgbClr val="FF9900"/>
            </a:solidFill>
            <a:prstDash val="dash"/>
            <a:round/>
            <a:headEnd len="med" w="med" type="none"/>
            <a:tailEnd len="med" w="med" type="triangle"/>
          </a:ln>
        </p:spPr>
      </p:cxnSp>
      <p:cxnSp>
        <p:nvCxnSpPr>
          <p:cNvPr id="524" name="Google Shape;524;p37"/>
          <p:cNvCxnSpPr/>
          <p:nvPr/>
        </p:nvCxnSpPr>
        <p:spPr>
          <a:xfrm flipH="1" rot="10179199">
            <a:off x="7708650" y="1172506"/>
            <a:ext cx="73495" cy="449691"/>
          </a:xfrm>
          <a:prstGeom prst="straightConnector1">
            <a:avLst/>
          </a:prstGeom>
          <a:noFill/>
          <a:ln cap="flat" cmpd="sng" w="19050">
            <a:solidFill>
              <a:srgbClr val="FF9900"/>
            </a:solidFill>
            <a:prstDash val="dash"/>
            <a:round/>
            <a:headEnd len="med" w="med" type="none"/>
            <a:tailEnd len="med" w="med" type="triangle"/>
          </a:ln>
        </p:spPr>
      </p:cxnSp>
      <p:sp>
        <p:nvSpPr>
          <p:cNvPr id="525" name="Google Shape;525;p37"/>
          <p:cNvSpPr/>
          <p:nvPr/>
        </p:nvSpPr>
        <p:spPr>
          <a:xfrm>
            <a:off x="6699805" y="1823038"/>
            <a:ext cx="334880" cy="256682"/>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526" name="Google Shape;526;p37"/>
          <p:cNvSpPr/>
          <p:nvPr/>
        </p:nvSpPr>
        <p:spPr>
          <a:xfrm rot="709361">
            <a:off x="6937045" y="1489988"/>
            <a:ext cx="334903" cy="256700"/>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527" name="Google Shape;527;p37"/>
          <p:cNvSpPr/>
          <p:nvPr/>
        </p:nvSpPr>
        <p:spPr>
          <a:xfrm rot="3238012">
            <a:off x="7594906" y="1344874"/>
            <a:ext cx="334864" cy="256670"/>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528" name="Google Shape;528;p37"/>
          <p:cNvCxnSpPr>
            <a:stCxn id="520" idx="1"/>
          </p:cNvCxnSpPr>
          <p:nvPr/>
        </p:nvCxnSpPr>
        <p:spPr>
          <a:xfrm rot="10800000">
            <a:off x="7235083" y="1768865"/>
            <a:ext cx="509400" cy="331500"/>
          </a:xfrm>
          <a:prstGeom prst="straightConnector1">
            <a:avLst/>
          </a:prstGeom>
          <a:noFill/>
          <a:ln cap="flat" cmpd="sng" w="19050">
            <a:solidFill>
              <a:srgbClr val="9900FF"/>
            </a:solidFill>
            <a:prstDash val="solid"/>
            <a:round/>
            <a:headEnd len="med" w="med" type="none"/>
            <a:tailEnd len="med" w="med" type="triangle"/>
          </a:ln>
        </p:spPr>
      </p:cxnSp>
      <p:cxnSp>
        <p:nvCxnSpPr>
          <p:cNvPr id="529" name="Google Shape;529;p37"/>
          <p:cNvCxnSpPr/>
          <p:nvPr/>
        </p:nvCxnSpPr>
        <p:spPr>
          <a:xfrm>
            <a:off x="7188936" y="941669"/>
            <a:ext cx="0" cy="1945200"/>
          </a:xfrm>
          <a:prstGeom prst="straightConnector1">
            <a:avLst/>
          </a:prstGeom>
          <a:noFill/>
          <a:ln cap="flat" cmpd="sng" w="9525">
            <a:solidFill>
              <a:srgbClr val="595959"/>
            </a:solidFill>
            <a:prstDash val="dot"/>
            <a:round/>
            <a:headEnd len="med" w="med" type="none"/>
            <a:tailEnd len="med" w="med" type="none"/>
          </a:ln>
        </p:spPr>
      </p:cxnSp>
      <p:cxnSp>
        <p:nvCxnSpPr>
          <p:cNvPr id="530" name="Google Shape;530;p37"/>
          <p:cNvCxnSpPr/>
          <p:nvPr/>
        </p:nvCxnSpPr>
        <p:spPr>
          <a:xfrm rot="10800000">
            <a:off x="6927875" y="2458925"/>
            <a:ext cx="1885500" cy="0"/>
          </a:xfrm>
          <a:prstGeom prst="straightConnector1">
            <a:avLst/>
          </a:prstGeom>
          <a:noFill/>
          <a:ln cap="flat" cmpd="sng" w="9525">
            <a:solidFill>
              <a:srgbClr val="595959"/>
            </a:solidFill>
            <a:prstDash val="dot"/>
            <a:round/>
            <a:headEnd len="med" w="med" type="none"/>
            <a:tailEnd len="med" w="med" type="none"/>
          </a:ln>
        </p:spPr>
      </p:cxnSp>
      <p:sp>
        <p:nvSpPr>
          <p:cNvPr id="531" name="Google Shape;531;p37"/>
          <p:cNvSpPr txBox="1"/>
          <p:nvPr/>
        </p:nvSpPr>
        <p:spPr>
          <a:xfrm rot="-221276">
            <a:off x="7636113" y="854539"/>
            <a:ext cx="480395" cy="3078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532" name="Google Shape;532;p37"/>
          <p:cNvSpPr txBox="1"/>
          <p:nvPr/>
        </p:nvSpPr>
        <p:spPr>
          <a:xfrm rot="-1010384">
            <a:off x="6779787" y="1046919"/>
            <a:ext cx="480505" cy="307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533" name="Google Shape;533;p37"/>
          <p:cNvSpPr txBox="1"/>
          <p:nvPr/>
        </p:nvSpPr>
        <p:spPr>
          <a:xfrm rot="-2306185">
            <a:off x="6369501" y="1464383"/>
            <a:ext cx="480660" cy="3079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520" name="Google Shape;520;p37"/>
          <p:cNvSpPr/>
          <p:nvPr/>
        </p:nvSpPr>
        <p:spPr>
          <a:xfrm>
            <a:off x="7724141" y="208186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7"/>
          <p:cNvSpPr txBox="1"/>
          <p:nvPr/>
        </p:nvSpPr>
        <p:spPr>
          <a:xfrm>
            <a:off x="7833124" y="1898291"/>
            <a:ext cx="78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t>Initial Updraft</a:t>
            </a:r>
            <a:endParaRPr b="1" sz="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38"/>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540" name="Google Shape;540;p38"/>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541" name="Google Shape;541;p38"/>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542" name="Google Shape;542;p38"/>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Non-Linear Feedback Process Begins!</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543" name="Google Shape;543;p38"/>
          <p:cNvSpPr txBox="1"/>
          <p:nvPr/>
        </p:nvSpPr>
        <p:spPr>
          <a:xfrm>
            <a:off x="257725" y="4028350"/>
            <a:ext cx="8729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Same stretching, vacuum cleaner effect (</a:t>
            </a:r>
            <a:r>
              <a:rPr b="1" lang="en" sz="1600">
                <a:solidFill>
                  <a:schemeClr val="dk1"/>
                </a:solidFill>
                <a:latin typeface="Calibri"/>
                <a:ea typeface="Calibri"/>
                <a:cs typeface="Calibri"/>
                <a:sym typeface="Calibri"/>
              </a:rPr>
              <a:t>non-linear feedback process</a:t>
            </a:r>
            <a:r>
              <a:rPr lang="en" sz="1600">
                <a:solidFill>
                  <a:schemeClr val="dk1"/>
                </a:solidFill>
                <a:latin typeface="Calibri"/>
                <a:ea typeface="Calibri"/>
                <a:cs typeface="Calibri"/>
                <a:sym typeface="Calibri"/>
              </a:rPr>
              <a:t>) – but faster/more efficient owing to streamwise vorticity!</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544" name="Google Shape;544;p38"/>
          <p:cNvSpPr/>
          <p:nvPr/>
        </p:nvSpPr>
        <p:spPr>
          <a:xfrm>
            <a:off x="3895039" y="10869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8"/>
          <p:cNvSpPr/>
          <p:nvPr/>
        </p:nvSpPr>
        <p:spPr>
          <a:xfrm rot="10800000">
            <a:off x="3717139" y="12804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8"/>
          <p:cNvSpPr/>
          <p:nvPr/>
        </p:nvSpPr>
        <p:spPr>
          <a:xfrm>
            <a:off x="5098163" y="1114109"/>
            <a:ext cx="3625650" cy="2747475"/>
          </a:xfrm>
          <a:custGeom>
            <a:rect b="b" l="l" r="r" t="t"/>
            <a:pathLst>
              <a:path extrusionOk="0" h="109899" w="145026">
                <a:moveTo>
                  <a:pt x="0" y="109899"/>
                </a:moveTo>
                <a:cubicBezTo>
                  <a:pt x="9936" y="103744"/>
                  <a:pt x="49153" y="89444"/>
                  <a:pt x="59618" y="72971"/>
                </a:cubicBezTo>
                <a:cubicBezTo>
                  <a:pt x="70084" y="56498"/>
                  <a:pt x="56575" y="22568"/>
                  <a:pt x="62793" y="11059"/>
                </a:cubicBezTo>
                <a:cubicBezTo>
                  <a:pt x="69011" y="-450"/>
                  <a:pt x="89451" y="-3229"/>
                  <a:pt x="96925" y="3915"/>
                </a:cubicBezTo>
                <a:cubicBezTo>
                  <a:pt x="104400" y="11059"/>
                  <a:pt x="99623" y="48206"/>
                  <a:pt x="107640" y="53921"/>
                </a:cubicBezTo>
                <a:cubicBezTo>
                  <a:pt x="115657" y="59636"/>
                  <a:pt x="138795" y="40824"/>
                  <a:pt x="145026" y="38205"/>
                </a:cubicBezTo>
              </a:path>
            </a:pathLst>
          </a:custGeom>
          <a:noFill/>
          <a:ln cap="flat" cmpd="sng" w="19050">
            <a:solidFill>
              <a:srgbClr val="FF9900"/>
            </a:solidFill>
            <a:prstDash val="dash"/>
            <a:round/>
            <a:headEnd len="med" w="med" type="none"/>
            <a:tailEnd len="med" w="med" type="triangle"/>
          </a:ln>
        </p:spPr>
      </p:sp>
      <p:cxnSp>
        <p:nvCxnSpPr>
          <p:cNvPr id="547" name="Google Shape;547;p38"/>
          <p:cNvCxnSpPr/>
          <p:nvPr/>
        </p:nvCxnSpPr>
        <p:spPr>
          <a:xfrm rot="10800000">
            <a:off x="6614935" y="2033537"/>
            <a:ext cx="10500" cy="826800"/>
          </a:xfrm>
          <a:prstGeom prst="straightConnector1">
            <a:avLst/>
          </a:prstGeom>
          <a:noFill/>
          <a:ln cap="flat" cmpd="sng" w="38100">
            <a:solidFill>
              <a:schemeClr val="dk1"/>
            </a:solidFill>
            <a:prstDash val="solid"/>
            <a:round/>
            <a:headEnd len="med" w="med" type="none"/>
            <a:tailEnd len="med" w="med" type="triangle"/>
          </a:ln>
        </p:spPr>
      </p:cxnSp>
      <p:cxnSp>
        <p:nvCxnSpPr>
          <p:cNvPr id="548" name="Google Shape;548;p38"/>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pic>
        <p:nvPicPr>
          <p:cNvPr id="549" name="Google Shape;549;p38"/>
          <p:cNvPicPr preferRelativeResize="0"/>
          <p:nvPr/>
        </p:nvPicPr>
        <p:blipFill>
          <a:blip r:embed="rId3">
            <a:alphaModFix/>
          </a:blip>
          <a:stretch>
            <a:fillRect/>
          </a:stretch>
        </p:blipFill>
        <p:spPr>
          <a:xfrm flipH="1">
            <a:off x="6309228" y="813101"/>
            <a:ext cx="722050" cy="1144223"/>
          </a:xfrm>
          <a:prstGeom prst="rect">
            <a:avLst/>
          </a:prstGeom>
          <a:noFill/>
          <a:ln>
            <a:noFill/>
          </a:ln>
        </p:spPr>
      </p:pic>
      <p:grpSp>
        <p:nvGrpSpPr>
          <p:cNvPr id="550" name="Google Shape;550;p38"/>
          <p:cNvGrpSpPr/>
          <p:nvPr/>
        </p:nvGrpSpPr>
        <p:grpSpPr>
          <a:xfrm>
            <a:off x="1556395" y="1523829"/>
            <a:ext cx="1095585" cy="845817"/>
            <a:chOff x="1556395" y="1523829"/>
            <a:chExt cx="1095585" cy="845817"/>
          </a:xfrm>
        </p:grpSpPr>
        <p:sp>
          <p:nvSpPr>
            <p:cNvPr id="551" name="Google Shape;551;p38"/>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8"/>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3" name="Google Shape;553;p38"/>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4" name="Google Shape;554;p38"/>
          <p:cNvSpPr txBox="1"/>
          <p:nvPr/>
        </p:nvSpPr>
        <p:spPr>
          <a:xfrm>
            <a:off x="1818026" y="1317336"/>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39"/>
          <p:cNvSpPr txBox="1"/>
          <p:nvPr/>
        </p:nvSpPr>
        <p:spPr>
          <a:xfrm>
            <a:off x="322325" y="1003050"/>
            <a:ext cx="6915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Summary</a:t>
            </a:r>
            <a:r>
              <a:rPr b="1" lang="en"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 crosswise vorticity, storms split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61" name="Google Shape;561;p39"/>
          <p:cNvPicPr preferRelativeResize="0"/>
          <p:nvPr/>
        </p:nvPicPr>
        <p:blipFill>
          <a:blip r:embed="rId3">
            <a:alphaModFix/>
          </a:blip>
          <a:stretch>
            <a:fillRect/>
          </a:stretch>
        </p:blipFill>
        <p:spPr>
          <a:xfrm>
            <a:off x="4243761" y="1587750"/>
            <a:ext cx="4824789" cy="3463950"/>
          </a:xfrm>
          <a:prstGeom prst="rect">
            <a:avLst/>
          </a:prstGeom>
          <a:noFill/>
          <a:ln>
            <a:noFill/>
          </a:ln>
        </p:spPr>
      </p:pic>
      <p:cxnSp>
        <p:nvCxnSpPr>
          <p:cNvPr id="562" name="Google Shape;562;p39"/>
          <p:cNvCxnSpPr/>
          <p:nvPr/>
        </p:nvCxnSpPr>
        <p:spPr>
          <a:xfrm flipH="1" rot="10800000">
            <a:off x="2574875" y="2811850"/>
            <a:ext cx="974400" cy="2700"/>
          </a:xfrm>
          <a:prstGeom prst="straightConnector1">
            <a:avLst/>
          </a:prstGeom>
          <a:noFill/>
          <a:ln cap="flat" cmpd="sng" w="38100">
            <a:solidFill>
              <a:srgbClr val="00FF00"/>
            </a:solidFill>
            <a:prstDash val="solid"/>
            <a:round/>
            <a:headEnd len="med" w="med" type="none"/>
            <a:tailEnd len="med" w="med" type="none"/>
          </a:ln>
        </p:spPr>
      </p:cxnSp>
      <p:cxnSp>
        <p:nvCxnSpPr>
          <p:cNvPr id="563" name="Google Shape;563;p39"/>
          <p:cNvCxnSpPr/>
          <p:nvPr/>
        </p:nvCxnSpPr>
        <p:spPr>
          <a:xfrm flipH="1" rot="10800000">
            <a:off x="1271075" y="2814538"/>
            <a:ext cx="1303800" cy="12000"/>
          </a:xfrm>
          <a:prstGeom prst="straightConnector1">
            <a:avLst/>
          </a:prstGeom>
          <a:noFill/>
          <a:ln cap="flat" cmpd="sng" w="38100">
            <a:solidFill>
              <a:srgbClr val="FF0000"/>
            </a:solidFill>
            <a:prstDash val="solid"/>
            <a:round/>
            <a:headEnd len="med" w="med" type="none"/>
            <a:tailEnd len="med" w="med" type="none"/>
          </a:ln>
        </p:spPr>
      </p:cxnSp>
      <p:sp>
        <p:nvSpPr>
          <p:cNvPr id="564" name="Google Shape;564;p39"/>
          <p:cNvSpPr/>
          <p:nvPr/>
        </p:nvSpPr>
        <p:spPr>
          <a:xfrm>
            <a:off x="2025128" y="2721550"/>
            <a:ext cx="206100" cy="198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565" name="Google Shape;565;p39"/>
          <p:cNvCxnSpPr>
            <a:stCxn id="564" idx="0"/>
            <a:endCxn id="564" idx="4"/>
          </p:cNvCxnSpPr>
          <p:nvPr/>
        </p:nvCxnSpPr>
        <p:spPr>
          <a:xfrm>
            <a:off x="2128178" y="2721550"/>
            <a:ext cx="0" cy="198000"/>
          </a:xfrm>
          <a:prstGeom prst="straightConnector1">
            <a:avLst/>
          </a:prstGeom>
          <a:noFill/>
          <a:ln cap="flat" cmpd="sng" w="19050">
            <a:solidFill>
              <a:schemeClr val="dk1"/>
            </a:solidFill>
            <a:prstDash val="solid"/>
            <a:round/>
            <a:headEnd len="med" w="med" type="none"/>
            <a:tailEnd len="med" w="med" type="none"/>
          </a:ln>
        </p:spPr>
      </p:cxnSp>
      <p:cxnSp>
        <p:nvCxnSpPr>
          <p:cNvPr id="566" name="Google Shape;566;p39"/>
          <p:cNvCxnSpPr>
            <a:stCxn id="564" idx="2"/>
            <a:endCxn id="564" idx="6"/>
          </p:cNvCxnSpPr>
          <p:nvPr/>
        </p:nvCxnSpPr>
        <p:spPr>
          <a:xfrm>
            <a:off x="2025128" y="2820550"/>
            <a:ext cx="206100" cy="0"/>
          </a:xfrm>
          <a:prstGeom prst="straightConnector1">
            <a:avLst/>
          </a:prstGeom>
          <a:noFill/>
          <a:ln cap="flat" cmpd="sng" w="19050">
            <a:solidFill>
              <a:schemeClr val="dk1"/>
            </a:solidFill>
            <a:prstDash val="solid"/>
            <a:round/>
            <a:headEnd len="med" w="med" type="none"/>
            <a:tailEnd len="med" w="med" type="none"/>
          </a:ln>
        </p:spPr>
      </p:cxnSp>
      <p:cxnSp>
        <p:nvCxnSpPr>
          <p:cNvPr id="567" name="Google Shape;567;p39"/>
          <p:cNvCxnSpPr/>
          <p:nvPr/>
        </p:nvCxnSpPr>
        <p:spPr>
          <a:xfrm flipH="1" rot="10800000">
            <a:off x="930875" y="2826550"/>
            <a:ext cx="340200" cy="6000"/>
          </a:xfrm>
          <a:prstGeom prst="straightConnector1">
            <a:avLst/>
          </a:prstGeom>
          <a:noFill/>
          <a:ln cap="flat" cmpd="sng" w="38100">
            <a:solidFill>
              <a:srgbClr val="FF00FF"/>
            </a:solidFill>
            <a:prstDash val="solid"/>
            <a:round/>
            <a:headEnd len="med" w="med" type="none"/>
            <a:tailEnd len="med" w="med" type="none"/>
          </a:ln>
        </p:spPr>
      </p:cxnSp>
      <p:sp>
        <p:nvSpPr>
          <p:cNvPr id="568" name="Google Shape;568;p39"/>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a:t>
            </a:r>
            <a:r>
              <a:rPr b="1" lang="en" sz="2600" u="sng">
                <a:solidFill>
                  <a:schemeClr val="dk1"/>
                </a:solidFill>
                <a:latin typeface="Calibri"/>
                <a:ea typeface="Calibri"/>
                <a:cs typeface="Calibri"/>
                <a:sym typeface="Calibri"/>
              </a:rPr>
              <a:t>Linear Takeaways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40"/>
          <p:cNvSpPr txBox="1"/>
          <p:nvPr/>
        </p:nvSpPr>
        <p:spPr>
          <a:xfrm>
            <a:off x="322325" y="1003050"/>
            <a:ext cx="69159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Summary</a:t>
            </a:r>
            <a:r>
              <a:rPr b="1" lang="en"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Then, storms acquire some streamwise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vorticity and strengthen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75" name="Google Shape;575;p40"/>
          <p:cNvPicPr preferRelativeResize="0"/>
          <p:nvPr/>
        </p:nvPicPr>
        <p:blipFill rotWithShape="1">
          <a:blip r:embed="rId3">
            <a:alphaModFix/>
          </a:blip>
          <a:srcRect b="9209" l="14124" r="22221" t="21905"/>
          <a:stretch/>
        </p:blipFill>
        <p:spPr>
          <a:xfrm>
            <a:off x="4937575" y="1003050"/>
            <a:ext cx="4121550" cy="4057425"/>
          </a:xfrm>
          <a:prstGeom prst="rect">
            <a:avLst/>
          </a:prstGeom>
          <a:noFill/>
          <a:ln>
            <a:noFill/>
          </a:ln>
        </p:spPr>
      </p:pic>
      <p:cxnSp>
        <p:nvCxnSpPr>
          <p:cNvPr id="576" name="Google Shape;576;p40"/>
          <p:cNvCxnSpPr/>
          <p:nvPr/>
        </p:nvCxnSpPr>
        <p:spPr>
          <a:xfrm flipH="1" rot="10800000">
            <a:off x="1271075" y="28145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577" name="Google Shape;577;p40"/>
          <p:cNvCxnSpPr/>
          <p:nvPr/>
        </p:nvCxnSpPr>
        <p:spPr>
          <a:xfrm flipH="1" rot="10800000">
            <a:off x="2574875" y="2811850"/>
            <a:ext cx="974400" cy="2700"/>
          </a:xfrm>
          <a:prstGeom prst="straightConnector1">
            <a:avLst/>
          </a:prstGeom>
          <a:noFill/>
          <a:ln cap="flat" cmpd="sng" w="38100">
            <a:solidFill>
              <a:srgbClr val="00FF00"/>
            </a:solidFill>
            <a:prstDash val="solid"/>
            <a:round/>
            <a:headEnd len="med" w="med" type="none"/>
            <a:tailEnd len="med" w="med" type="none"/>
          </a:ln>
        </p:spPr>
      </p:cxnSp>
      <p:cxnSp>
        <p:nvCxnSpPr>
          <p:cNvPr id="578" name="Google Shape;578;p40"/>
          <p:cNvCxnSpPr/>
          <p:nvPr/>
        </p:nvCxnSpPr>
        <p:spPr>
          <a:xfrm flipH="1" rot="10800000">
            <a:off x="930875" y="2826550"/>
            <a:ext cx="340200" cy="6000"/>
          </a:xfrm>
          <a:prstGeom prst="straightConnector1">
            <a:avLst/>
          </a:prstGeom>
          <a:noFill/>
          <a:ln cap="flat" cmpd="sng" w="38100">
            <a:solidFill>
              <a:srgbClr val="FF00FF"/>
            </a:solidFill>
            <a:prstDash val="solid"/>
            <a:round/>
            <a:headEnd len="med" w="med" type="none"/>
            <a:tailEnd len="med" w="med" type="none"/>
          </a:ln>
        </p:spPr>
      </p:cxnSp>
      <p:grpSp>
        <p:nvGrpSpPr>
          <p:cNvPr id="579" name="Google Shape;579;p40"/>
          <p:cNvGrpSpPr/>
          <p:nvPr/>
        </p:nvGrpSpPr>
        <p:grpSpPr>
          <a:xfrm>
            <a:off x="2062450" y="3407350"/>
            <a:ext cx="206100" cy="198000"/>
            <a:chOff x="2138650" y="3407350"/>
            <a:chExt cx="206100" cy="198000"/>
          </a:xfrm>
        </p:grpSpPr>
        <p:sp>
          <p:nvSpPr>
            <p:cNvPr id="580" name="Google Shape;580;p40"/>
            <p:cNvSpPr/>
            <p:nvPr/>
          </p:nvSpPr>
          <p:spPr>
            <a:xfrm>
              <a:off x="2138650" y="3407350"/>
              <a:ext cx="206100" cy="198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581" name="Google Shape;581;p40"/>
            <p:cNvCxnSpPr>
              <a:stCxn id="580" idx="0"/>
              <a:endCxn id="580" idx="4"/>
            </p:cNvCxnSpPr>
            <p:nvPr/>
          </p:nvCxnSpPr>
          <p:spPr>
            <a:xfrm>
              <a:off x="2241700" y="3407350"/>
              <a:ext cx="0" cy="198000"/>
            </a:xfrm>
            <a:prstGeom prst="straightConnector1">
              <a:avLst/>
            </a:prstGeom>
            <a:noFill/>
            <a:ln cap="flat" cmpd="sng" w="19050">
              <a:solidFill>
                <a:schemeClr val="dk1"/>
              </a:solidFill>
              <a:prstDash val="solid"/>
              <a:round/>
              <a:headEnd len="med" w="med" type="none"/>
              <a:tailEnd len="med" w="med" type="none"/>
            </a:ln>
          </p:spPr>
        </p:cxnSp>
        <p:cxnSp>
          <p:nvCxnSpPr>
            <p:cNvPr id="582" name="Google Shape;582;p40"/>
            <p:cNvCxnSpPr>
              <a:stCxn id="580" idx="2"/>
              <a:endCxn id="580" idx="6"/>
            </p:cNvCxnSpPr>
            <p:nvPr/>
          </p:nvCxnSpPr>
          <p:spPr>
            <a:xfrm>
              <a:off x="2138650" y="3506350"/>
              <a:ext cx="206100" cy="0"/>
            </a:xfrm>
            <a:prstGeom prst="straightConnector1">
              <a:avLst/>
            </a:prstGeom>
            <a:noFill/>
            <a:ln cap="flat" cmpd="sng" w="19050">
              <a:solidFill>
                <a:schemeClr val="dk1"/>
              </a:solidFill>
              <a:prstDash val="solid"/>
              <a:round/>
              <a:headEnd len="med" w="med" type="none"/>
              <a:tailEnd len="med" w="med" type="none"/>
            </a:ln>
          </p:spPr>
        </p:cxnSp>
      </p:grpSp>
      <p:sp>
        <p:nvSpPr>
          <p:cNvPr id="583" name="Google Shape;583;p40"/>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Takeaways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1"/>
          <p:cNvSpPr txBox="1"/>
          <p:nvPr/>
        </p:nvSpPr>
        <p:spPr>
          <a:xfrm>
            <a:off x="322325" y="1003050"/>
            <a:ext cx="6915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Summary</a:t>
            </a:r>
            <a:r>
              <a:rPr b="1" lang="en"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 streamwise vorticity, no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90" name="Google Shape;590;p41"/>
          <p:cNvGrpSpPr/>
          <p:nvPr/>
        </p:nvGrpSpPr>
        <p:grpSpPr>
          <a:xfrm>
            <a:off x="1304725" y="2814538"/>
            <a:ext cx="1941850" cy="1093813"/>
            <a:chOff x="923725" y="3805138"/>
            <a:chExt cx="1941850" cy="1093813"/>
          </a:xfrm>
        </p:grpSpPr>
        <p:cxnSp>
          <p:nvCxnSpPr>
            <p:cNvPr id="591" name="Google Shape;591;p41"/>
            <p:cNvCxnSpPr/>
            <p:nvPr/>
          </p:nvCxnSpPr>
          <p:spPr>
            <a:xfrm flipH="1" rot="10800000">
              <a:off x="1042475" y="38051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592" name="Google Shape;592;p41"/>
            <p:cNvCxnSpPr/>
            <p:nvPr/>
          </p:nvCxnSpPr>
          <p:spPr>
            <a:xfrm flipH="1" rot="10800000">
              <a:off x="923725" y="38054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593" name="Google Shape;593;p41"/>
            <p:cNvCxnSpPr/>
            <p:nvPr/>
          </p:nvCxnSpPr>
          <p:spPr>
            <a:xfrm>
              <a:off x="2346275" y="3805150"/>
              <a:ext cx="519300" cy="1093800"/>
            </a:xfrm>
            <a:prstGeom prst="straightConnector1">
              <a:avLst/>
            </a:prstGeom>
            <a:noFill/>
            <a:ln cap="flat" cmpd="sng" w="38100">
              <a:solidFill>
                <a:srgbClr val="00FF00"/>
              </a:solidFill>
              <a:prstDash val="solid"/>
              <a:round/>
              <a:headEnd len="med" w="med" type="none"/>
              <a:tailEnd len="med" w="med" type="none"/>
            </a:ln>
          </p:spPr>
        </p:cxnSp>
      </p:grpSp>
      <p:pic>
        <p:nvPicPr>
          <p:cNvPr id="594" name="Google Shape;594;p41"/>
          <p:cNvPicPr preferRelativeResize="0"/>
          <p:nvPr/>
        </p:nvPicPr>
        <p:blipFill>
          <a:blip r:embed="rId3">
            <a:alphaModFix/>
          </a:blip>
          <a:stretch>
            <a:fillRect/>
          </a:stretch>
        </p:blipFill>
        <p:spPr>
          <a:xfrm>
            <a:off x="4432950" y="1343225"/>
            <a:ext cx="4635600" cy="3708475"/>
          </a:xfrm>
          <a:prstGeom prst="rect">
            <a:avLst/>
          </a:prstGeom>
          <a:noFill/>
          <a:ln>
            <a:noFill/>
          </a:ln>
        </p:spPr>
      </p:pic>
      <p:grpSp>
        <p:nvGrpSpPr>
          <p:cNvPr id="595" name="Google Shape;595;p41"/>
          <p:cNvGrpSpPr/>
          <p:nvPr/>
        </p:nvGrpSpPr>
        <p:grpSpPr>
          <a:xfrm>
            <a:off x="2062450" y="3407350"/>
            <a:ext cx="206100" cy="198000"/>
            <a:chOff x="2138650" y="3407350"/>
            <a:chExt cx="206100" cy="198000"/>
          </a:xfrm>
        </p:grpSpPr>
        <p:sp>
          <p:nvSpPr>
            <p:cNvPr id="596" name="Google Shape;596;p41"/>
            <p:cNvSpPr/>
            <p:nvPr/>
          </p:nvSpPr>
          <p:spPr>
            <a:xfrm>
              <a:off x="2138650" y="3407350"/>
              <a:ext cx="206100" cy="198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597" name="Google Shape;597;p41"/>
            <p:cNvCxnSpPr>
              <a:stCxn id="596" idx="0"/>
              <a:endCxn id="596" idx="4"/>
            </p:cNvCxnSpPr>
            <p:nvPr/>
          </p:nvCxnSpPr>
          <p:spPr>
            <a:xfrm>
              <a:off x="2241700" y="3407350"/>
              <a:ext cx="0" cy="198000"/>
            </a:xfrm>
            <a:prstGeom prst="straightConnector1">
              <a:avLst/>
            </a:prstGeom>
            <a:noFill/>
            <a:ln cap="flat" cmpd="sng" w="19050">
              <a:solidFill>
                <a:schemeClr val="dk1"/>
              </a:solidFill>
              <a:prstDash val="solid"/>
              <a:round/>
              <a:headEnd len="med" w="med" type="none"/>
              <a:tailEnd len="med" w="med" type="none"/>
            </a:ln>
          </p:spPr>
        </p:cxnSp>
        <p:cxnSp>
          <p:nvCxnSpPr>
            <p:cNvPr id="598" name="Google Shape;598;p41"/>
            <p:cNvCxnSpPr>
              <a:stCxn id="596" idx="2"/>
              <a:endCxn id="596" idx="6"/>
            </p:cNvCxnSpPr>
            <p:nvPr/>
          </p:nvCxnSpPr>
          <p:spPr>
            <a:xfrm>
              <a:off x="2138650" y="3506350"/>
              <a:ext cx="206100" cy="0"/>
            </a:xfrm>
            <a:prstGeom prst="straightConnector1">
              <a:avLst/>
            </a:prstGeom>
            <a:noFill/>
            <a:ln cap="flat" cmpd="sng" w="19050">
              <a:solidFill>
                <a:schemeClr val="dk1"/>
              </a:solidFill>
              <a:prstDash val="solid"/>
              <a:round/>
              <a:headEnd len="med" w="med" type="none"/>
              <a:tailEnd len="med" w="med" type="none"/>
            </a:ln>
          </p:spPr>
        </p:cxnSp>
      </p:grpSp>
      <p:sp>
        <p:nvSpPr>
          <p:cNvPr id="599" name="Google Shape;599;p41"/>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Takeaways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2"/>
          <p:cNvSpPr/>
          <p:nvPr/>
        </p:nvSpPr>
        <p:spPr>
          <a:xfrm>
            <a:off x="4872125" y="1811967"/>
            <a:ext cx="3056423" cy="219961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606" name="Google Shape;606;p42"/>
          <p:cNvCxnSpPr/>
          <p:nvPr/>
        </p:nvCxnSpPr>
        <p:spPr>
          <a:xfrm flipH="1">
            <a:off x="5324793" y="2536598"/>
            <a:ext cx="3110100" cy="1564500"/>
          </a:xfrm>
          <a:prstGeom prst="straightConnector1">
            <a:avLst/>
          </a:prstGeom>
          <a:noFill/>
          <a:ln cap="flat" cmpd="sng" w="19050">
            <a:solidFill>
              <a:srgbClr val="FF9900"/>
            </a:solidFill>
            <a:prstDash val="dash"/>
            <a:round/>
            <a:headEnd len="med" w="med" type="triangle"/>
            <a:tailEnd len="med" w="med" type="none"/>
          </a:ln>
        </p:spPr>
      </p:cxnSp>
      <p:cxnSp>
        <p:nvCxnSpPr>
          <p:cNvPr id="607" name="Google Shape;607;p42"/>
          <p:cNvCxnSpPr/>
          <p:nvPr/>
        </p:nvCxnSpPr>
        <p:spPr>
          <a:xfrm flipH="1">
            <a:off x="5857925" y="2597782"/>
            <a:ext cx="3110100" cy="1564500"/>
          </a:xfrm>
          <a:prstGeom prst="straightConnector1">
            <a:avLst/>
          </a:prstGeom>
          <a:noFill/>
          <a:ln cap="flat" cmpd="sng" w="19050">
            <a:solidFill>
              <a:srgbClr val="FF9900"/>
            </a:solidFill>
            <a:prstDash val="dash"/>
            <a:round/>
            <a:headEnd len="med" w="med" type="triangle"/>
            <a:tailEnd len="med" w="med" type="none"/>
          </a:ln>
        </p:spPr>
      </p:cxnSp>
      <p:grpSp>
        <p:nvGrpSpPr>
          <p:cNvPr id="608" name="Google Shape;608;p42"/>
          <p:cNvGrpSpPr/>
          <p:nvPr/>
        </p:nvGrpSpPr>
        <p:grpSpPr>
          <a:xfrm>
            <a:off x="5036866" y="3405129"/>
            <a:ext cx="444493" cy="643126"/>
            <a:chOff x="760725" y="3136750"/>
            <a:chExt cx="527275" cy="729250"/>
          </a:xfrm>
        </p:grpSpPr>
        <p:sp>
          <p:nvSpPr>
            <p:cNvPr id="609" name="Google Shape;609;p42"/>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2"/>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 name="Google Shape;611;p42"/>
          <p:cNvGrpSpPr/>
          <p:nvPr/>
        </p:nvGrpSpPr>
        <p:grpSpPr>
          <a:xfrm>
            <a:off x="7389894" y="2241173"/>
            <a:ext cx="444493" cy="643126"/>
            <a:chOff x="3315988" y="1896875"/>
            <a:chExt cx="527275" cy="729250"/>
          </a:xfrm>
        </p:grpSpPr>
        <p:sp>
          <p:nvSpPr>
            <p:cNvPr id="612" name="Google Shape;612;p42"/>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2"/>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14" name="Google Shape;614;p42"/>
          <p:cNvCxnSpPr/>
          <p:nvPr/>
        </p:nvCxnSpPr>
        <p:spPr>
          <a:xfrm rot="10800000">
            <a:off x="6261764" y="2523758"/>
            <a:ext cx="44100" cy="750600"/>
          </a:xfrm>
          <a:prstGeom prst="straightConnector1">
            <a:avLst/>
          </a:prstGeom>
          <a:noFill/>
          <a:ln cap="flat" cmpd="sng" w="38100">
            <a:solidFill>
              <a:schemeClr val="dk1"/>
            </a:solidFill>
            <a:prstDash val="solid"/>
            <a:round/>
            <a:headEnd len="med" w="med" type="none"/>
            <a:tailEnd len="med" w="med" type="triangle"/>
          </a:ln>
        </p:spPr>
      </p:cxnSp>
      <p:sp>
        <p:nvSpPr>
          <p:cNvPr id="615" name="Google Shape;615;p42"/>
          <p:cNvSpPr/>
          <p:nvPr/>
        </p:nvSpPr>
        <p:spPr>
          <a:xfrm rot="-10498226">
            <a:off x="5832185" y="1455051"/>
            <a:ext cx="689860" cy="1015662"/>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16" name="Google Shape;616;p42"/>
          <p:cNvCxnSpPr/>
          <p:nvPr/>
        </p:nvCxnSpPr>
        <p:spPr>
          <a:xfrm rot="10800000">
            <a:off x="6490795" y="3276793"/>
            <a:ext cx="616800" cy="825900"/>
          </a:xfrm>
          <a:prstGeom prst="straightConnector1">
            <a:avLst/>
          </a:prstGeom>
          <a:noFill/>
          <a:ln cap="flat" cmpd="sng" w="28575">
            <a:solidFill>
              <a:srgbClr val="9900FF"/>
            </a:solidFill>
            <a:prstDash val="solid"/>
            <a:round/>
            <a:headEnd len="med" w="med" type="none"/>
            <a:tailEnd len="med" w="med" type="triangle"/>
          </a:ln>
        </p:spPr>
      </p:cxnSp>
      <p:sp>
        <p:nvSpPr>
          <p:cNvPr id="617" name="Google Shape;617;p42"/>
          <p:cNvSpPr txBox="1"/>
          <p:nvPr/>
        </p:nvSpPr>
        <p:spPr>
          <a:xfrm>
            <a:off x="6792026" y="3624327"/>
            <a:ext cx="968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618" name="Google Shape;618;p42"/>
          <p:cNvSpPr txBox="1"/>
          <p:nvPr/>
        </p:nvSpPr>
        <p:spPr>
          <a:xfrm>
            <a:off x="322325" y="1003050"/>
            <a:ext cx="45498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The tilting of </a:t>
            </a:r>
            <a:r>
              <a:rPr i="1" lang="en" sz="1800">
                <a:solidFill>
                  <a:schemeClr val="dk1"/>
                </a:solidFill>
                <a:latin typeface="Calibri"/>
                <a:ea typeface="Calibri"/>
                <a:cs typeface="Calibri"/>
                <a:sym typeface="Calibri"/>
              </a:rPr>
              <a:t>crosswise vorticity</a:t>
            </a:r>
            <a:r>
              <a:rPr lang="en" sz="1800">
                <a:solidFill>
                  <a:schemeClr val="dk1"/>
                </a:solidFill>
                <a:latin typeface="Calibri"/>
                <a:ea typeface="Calibri"/>
                <a:cs typeface="Calibri"/>
                <a:sym typeface="Calibri"/>
              </a:rPr>
              <a:t> results in: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Immediate rotation for initial updraft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Vertical vorticity on flanks of initial updraft and storm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A high pressure perturbation and downward motion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9" name="Google Shape;619;p42"/>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a:t>
            </a:r>
            <a:r>
              <a:rPr b="1" lang="en" sz="2600" u="sng">
                <a:solidFill>
                  <a:schemeClr val="dk1"/>
                </a:solidFill>
                <a:latin typeface="Calibri"/>
                <a:ea typeface="Calibri"/>
                <a:cs typeface="Calibri"/>
                <a:sym typeface="Calibri"/>
              </a:rPr>
              <a:t>four </a:t>
            </a:r>
            <a:r>
              <a:rPr b="1" lang="en" sz="2600" u="sng">
                <a:solidFill>
                  <a:schemeClr val="dk1"/>
                </a:solidFill>
                <a:latin typeface="Calibri"/>
                <a:ea typeface="Calibri"/>
                <a:cs typeface="Calibri"/>
                <a:sym typeface="Calibri"/>
              </a:rPr>
              <a:t>lectures, let’s explain:</a:t>
            </a:r>
            <a:endParaRPr/>
          </a:p>
        </p:txBody>
      </p:sp>
      <p:sp>
        <p:nvSpPr>
          <p:cNvPr id="93" name="Google Shape;93;p16"/>
          <p:cNvSpPr txBox="1"/>
          <p:nvPr/>
        </p:nvSpPr>
        <p:spPr>
          <a:xfrm>
            <a:off x="0" y="1287900"/>
            <a:ext cx="61767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AutoNum type="arabicParenR"/>
            </a:pPr>
            <a:r>
              <a:rPr b="1" lang="en" sz="1800">
                <a:solidFill>
                  <a:schemeClr val="dk1"/>
                </a:solidFill>
                <a:latin typeface="Calibri"/>
                <a:ea typeface="Calibri"/>
                <a:cs typeface="Calibri"/>
                <a:sym typeface="Calibri"/>
              </a:rPr>
              <a:t>Origins of midlevel updraft rotation (mesocyclone)</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43"/>
          <p:cNvSpPr/>
          <p:nvPr/>
        </p:nvSpPr>
        <p:spPr>
          <a:xfrm>
            <a:off x="4872125" y="1811967"/>
            <a:ext cx="3056423" cy="219961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626" name="Google Shape;626;p43"/>
          <p:cNvCxnSpPr/>
          <p:nvPr/>
        </p:nvCxnSpPr>
        <p:spPr>
          <a:xfrm flipH="1">
            <a:off x="5324793" y="2536598"/>
            <a:ext cx="3110100" cy="1564500"/>
          </a:xfrm>
          <a:prstGeom prst="straightConnector1">
            <a:avLst/>
          </a:prstGeom>
          <a:noFill/>
          <a:ln cap="flat" cmpd="sng" w="19050">
            <a:solidFill>
              <a:srgbClr val="FF9900"/>
            </a:solidFill>
            <a:prstDash val="dash"/>
            <a:round/>
            <a:headEnd len="med" w="med" type="triangle"/>
            <a:tailEnd len="med" w="med" type="none"/>
          </a:ln>
        </p:spPr>
      </p:cxnSp>
      <p:cxnSp>
        <p:nvCxnSpPr>
          <p:cNvPr id="627" name="Google Shape;627;p43"/>
          <p:cNvCxnSpPr/>
          <p:nvPr/>
        </p:nvCxnSpPr>
        <p:spPr>
          <a:xfrm flipH="1">
            <a:off x="5857925" y="2597782"/>
            <a:ext cx="3110100" cy="1564500"/>
          </a:xfrm>
          <a:prstGeom prst="straightConnector1">
            <a:avLst/>
          </a:prstGeom>
          <a:noFill/>
          <a:ln cap="flat" cmpd="sng" w="19050">
            <a:solidFill>
              <a:srgbClr val="FF9900"/>
            </a:solidFill>
            <a:prstDash val="dash"/>
            <a:round/>
            <a:headEnd len="med" w="med" type="triangle"/>
            <a:tailEnd len="med" w="med" type="none"/>
          </a:ln>
        </p:spPr>
      </p:cxnSp>
      <p:grpSp>
        <p:nvGrpSpPr>
          <p:cNvPr id="628" name="Google Shape;628;p43"/>
          <p:cNvGrpSpPr/>
          <p:nvPr/>
        </p:nvGrpSpPr>
        <p:grpSpPr>
          <a:xfrm>
            <a:off x="5036866" y="3405129"/>
            <a:ext cx="444493" cy="643126"/>
            <a:chOff x="760725" y="3136750"/>
            <a:chExt cx="527275" cy="729250"/>
          </a:xfrm>
        </p:grpSpPr>
        <p:sp>
          <p:nvSpPr>
            <p:cNvPr id="629" name="Google Shape;629;p43"/>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3"/>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 name="Google Shape;631;p43"/>
          <p:cNvGrpSpPr/>
          <p:nvPr/>
        </p:nvGrpSpPr>
        <p:grpSpPr>
          <a:xfrm>
            <a:off x="7389894" y="2241173"/>
            <a:ext cx="444493" cy="643126"/>
            <a:chOff x="3315988" y="1896875"/>
            <a:chExt cx="527275" cy="729250"/>
          </a:xfrm>
        </p:grpSpPr>
        <p:sp>
          <p:nvSpPr>
            <p:cNvPr id="632" name="Google Shape;632;p43"/>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3"/>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43"/>
          <p:cNvSpPr txBox="1"/>
          <p:nvPr/>
        </p:nvSpPr>
        <p:spPr>
          <a:xfrm>
            <a:off x="322325" y="1003050"/>
            <a:ext cx="4549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The tilting of </a:t>
            </a:r>
            <a:r>
              <a:rPr i="1" lang="en" sz="1800">
                <a:solidFill>
                  <a:schemeClr val="dk1"/>
                </a:solidFill>
                <a:latin typeface="Calibri"/>
                <a:ea typeface="Calibri"/>
                <a:cs typeface="Calibri"/>
                <a:sym typeface="Calibri"/>
              </a:rPr>
              <a:t>crosswise vorticity</a:t>
            </a:r>
            <a:r>
              <a:rPr lang="en" sz="1800">
                <a:solidFill>
                  <a:schemeClr val="dk1"/>
                </a:solidFill>
                <a:latin typeface="Calibri"/>
                <a:ea typeface="Calibri"/>
                <a:cs typeface="Calibri"/>
                <a:sym typeface="Calibri"/>
              </a:rPr>
              <a:t> results in: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Immediate rotation for initial updraft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FF0000"/>
              </a:buClr>
              <a:buSzPts val="1800"/>
              <a:buFont typeface="Calibri"/>
              <a:buAutoNum type="alphaLcPeriod"/>
            </a:pPr>
            <a:r>
              <a:rPr lang="en" sz="1800">
                <a:solidFill>
                  <a:srgbClr val="FF0000"/>
                </a:solidFill>
                <a:latin typeface="Calibri"/>
                <a:ea typeface="Calibri"/>
                <a:cs typeface="Calibri"/>
                <a:sym typeface="Calibri"/>
              </a:rPr>
              <a:t>Vertical vorticity on flanks of initial updraft and storm splitting</a:t>
            </a:r>
            <a:endParaRPr sz="1800">
              <a:solidFill>
                <a:srgbClr val="FF0000"/>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A high pressure perturbation and downward motion</a:t>
            </a:r>
            <a:endParaRPr sz="1800">
              <a:solidFill>
                <a:schemeClr val="dk1"/>
              </a:solidFill>
              <a:latin typeface="Calibri"/>
              <a:ea typeface="Calibri"/>
              <a:cs typeface="Calibri"/>
              <a:sym typeface="Calibri"/>
            </a:endParaRPr>
          </a:p>
        </p:txBody>
      </p:sp>
      <p:grpSp>
        <p:nvGrpSpPr>
          <p:cNvPr id="635" name="Google Shape;635;p43"/>
          <p:cNvGrpSpPr/>
          <p:nvPr/>
        </p:nvGrpSpPr>
        <p:grpSpPr>
          <a:xfrm>
            <a:off x="5206734" y="1812048"/>
            <a:ext cx="782857" cy="954096"/>
            <a:chOff x="1037364" y="1252313"/>
            <a:chExt cx="950299" cy="1158024"/>
          </a:xfrm>
        </p:grpSpPr>
        <p:grpSp>
          <p:nvGrpSpPr>
            <p:cNvPr id="636" name="Google Shape;636;p43"/>
            <p:cNvGrpSpPr/>
            <p:nvPr/>
          </p:nvGrpSpPr>
          <p:grpSpPr>
            <a:xfrm>
              <a:off x="1037364" y="1739117"/>
              <a:ext cx="920738" cy="671220"/>
              <a:chOff x="1037364" y="1739117"/>
              <a:chExt cx="920738" cy="671220"/>
            </a:xfrm>
          </p:grpSpPr>
          <p:sp>
            <p:nvSpPr>
              <p:cNvPr id="637" name="Google Shape;637;p43"/>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3"/>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9" name="Google Shape;639;p43"/>
            <p:cNvSpPr/>
            <p:nvPr/>
          </p:nvSpPr>
          <p:spPr>
            <a:xfrm rot="-10511363">
              <a:off x="1108248" y="1286006"/>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0" name="Google Shape;640;p43"/>
            <p:cNvSpPr txBox="1"/>
            <p:nvPr/>
          </p:nvSpPr>
          <p:spPr>
            <a:xfrm>
              <a:off x="1213517" y="1573648"/>
              <a:ext cx="660600" cy="50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CC0000"/>
                  </a:solidFill>
                </a:rPr>
                <a:t>RM</a:t>
              </a:r>
              <a:endParaRPr b="1" sz="1100">
                <a:solidFill>
                  <a:srgbClr val="CC0000"/>
                </a:solidFill>
              </a:endParaRPr>
            </a:p>
          </p:txBody>
        </p:sp>
      </p:grpSp>
      <p:grpSp>
        <p:nvGrpSpPr>
          <p:cNvPr id="641" name="Google Shape;641;p43"/>
          <p:cNvGrpSpPr/>
          <p:nvPr/>
        </p:nvGrpSpPr>
        <p:grpSpPr>
          <a:xfrm>
            <a:off x="6329417" y="1903078"/>
            <a:ext cx="729694" cy="533183"/>
            <a:chOff x="2293425" y="1498387"/>
            <a:chExt cx="926595" cy="677058"/>
          </a:xfrm>
        </p:grpSpPr>
        <p:sp>
          <p:nvSpPr>
            <p:cNvPr id="642" name="Google Shape;642;p43"/>
            <p:cNvSpPr/>
            <p:nvPr/>
          </p:nvSpPr>
          <p:spPr>
            <a:xfrm rot="5400000">
              <a:off x="2682270" y="1637695"/>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3"/>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4" name="Google Shape;644;p43"/>
          <p:cNvGrpSpPr/>
          <p:nvPr/>
        </p:nvGrpSpPr>
        <p:grpSpPr>
          <a:xfrm>
            <a:off x="6339410" y="1519334"/>
            <a:ext cx="721819" cy="779483"/>
            <a:chOff x="2315949" y="942251"/>
            <a:chExt cx="916596" cy="989820"/>
          </a:xfrm>
        </p:grpSpPr>
        <p:sp>
          <p:nvSpPr>
            <p:cNvPr id="645" name="Google Shape;645;p43"/>
            <p:cNvSpPr/>
            <p:nvPr/>
          </p:nvSpPr>
          <p:spPr>
            <a:xfrm rot="-10511363">
              <a:off x="2353130" y="975943"/>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6" name="Google Shape;646;p43"/>
            <p:cNvSpPr txBox="1"/>
            <p:nvPr/>
          </p:nvSpPr>
          <p:spPr>
            <a:xfrm>
              <a:off x="2463644" y="1249870"/>
              <a:ext cx="656100" cy="52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6FA8DC"/>
                  </a:solidFill>
                </a:rPr>
                <a:t>LM</a:t>
              </a:r>
              <a:endParaRPr b="1" sz="1500">
                <a:solidFill>
                  <a:srgbClr val="6FA8DC"/>
                </a:solidFill>
              </a:endParaRPr>
            </a:p>
          </p:txBody>
        </p:sp>
      </p:grpSp>
      <p:sp>
        <p:nvSpPr>
          <p:cNvPr id="647" name="Google Shape;647;p43"/>
          <p:cNvSpPr txBox="1"/>
          <p:nvPr/>
        </p:nvSpPr>
        <p:spPr>
          <a:xfrm>
            <a:off x="5582487" y="3649584"/>
            <a:ext cx="87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648" name="Google Shape;648;p43"/>
          <p:cNvSpPr/>
          <p:nvPr/>
        </p:nvSpPr>
        <p:spPr>
          <a:xfrm>
            <a:off x="5387264" y="3342049"/>
            <a:ext cx="375197" cy="814531"/>
          </a:xfrm>
          <a:custGeom>
            <a:rect b="b" l="l" r="r" t="t"/>
            <a:pathLst>
              <a:path extrusionOk="0" h="39598" w="18240">
                <a:moveTo>
                  <a:pt x="0" y="39598"/>
                </a:moveTo>
                <a:cubicBezTo>
                  <a:pt x="2726" y="36011"/>
                  <a:pt x="13343" y="24677"/>
                  <a:pt x="16356" y="18077"/>
                </a:cubicBezTo>
                <a:cubicBezTo>
                  <a:pt x="19369" y="11477"/>
                  <a:pt x="17791" y="3013"/>
                  <a:pt x="18078" y="0"/>
                </a:cubicBezTo>
              </a:path>
            </a:pathLst>
          </a:custGeom>
          <a:noFill/>
          <a:ln cap="flat" cmpd="sng" w="28575">
            <a:solidFill>
              <a:srgbClr val="9900FF"/>
            </a:solidFill>
            <a:prstDash val="solid"/>
            <a:round/>
            <a:headEnd len="med" w="med" type="none"/>
            <a:tailEnd len="med" w="med" type="triangle"/>
          </a:ln>
        </p:spPr>
      </p:sp>
      <p:sp>
        <p:nvSpPr>
          <p:cNvPr id="649" name="Google Shape;649;p43"/>
          <p:cNvSpPr/>
          <p:nvPr/>
        </p:nvSpPr>
        <p:spPr>
          <a:xfrm>
            <a:off x="6805834" y="2955229"/>
            <a:ext cx="965042" cy="188380"/>
          </a:xfrm>
          <a:custGeom>
            <a:rect b="b" l="l" r="r" t="t"/>
            <a:pathLst>
              <a:path extrusionOk="0" h="9158" w="46915">
                <a:moveTo>
                  <a:pt x="46915" y="5165"/>
                </a:moveTo>
                <a:cubicBezTo>
                  <a:pt x="42037" y="5811"/>
                  <a:pt x="25466" y="9900"/>
                  <a:pt x="17647" y="9039"/>
                </a:cubicBezTo>
                <a:cubicBezTo>
                  <a:pt x="9828" y="8178"/>
                  <a:pt x="2941" y="1507"/>
                  <a:pt x="0" y="0"/>
                </a:cubicBezTo>
              </a:path>
            </a:pathLst>
          </a:custGeom>
          <a:noFill/>
          <a:ln cap="flat" cmpd="sng" w="28575">
            <a:solidFill>
              <a:srgbClr val="9900FF"/>
            </a:solidFill>
            <a:prstDash val="solid"/>
            <a:round/>
            <a:headEnd len="med" w="med" type="none"/>
            <a:tailEnd len="med" w="med" type="triangle"/>
          </a:ln>
        </p:spPr>
      </p:sp>
      <p:sp>
        <p:nvSpPr>
          <p:cNvPr id="650" name="Google Shape;650;p43"/>
          <p:cNvSpPr txBox="1"/>
          <p:nvPr/>
        </p:nvSpPr>
        <p:spPr>
          <a:xfrm>
            <a:off x="7008442" y="3158560"/>
            <a:ext cx="87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cxnSp>
        <p:nvCxnSpPr>
          <p:cNvPr id="651" name="Google Shape;651;p43"/>
          <p:cNvCxnSpPr/>
          <p:nvPr/>
        </p:nvCxnSpPr>
        <p:spPr>
          <a:xfrm rot="10800000">
            <a:off x="5595599" y="2623026"/>
            <a:ext cx="44100" cy="750600"/>
          </a:xfrm>
          <a:prstGeom prst="straightConnector1">
            <a:avLst/>
          </a:prstGeom>
          <a:noFill/>
          <a:ln cap="flat" cmpd="sng" w="38100">
            <a:solidFill>
              <a:schemeClr val="dk1"/>
            </a:solidFill>
            <a:prstDash val="solid"/>
            <a:round/>
            <a:headEnd len="med" w="med" type="none"/>
            <a:tailEnd len="med" w="med" type="triangle"/>
          </a:ln>
        </p:spPr>
      </p:cxnSp>
      <p:cxnSp>
        <p:nvCxnSpPr>
          <p:cNvPr id="652" name="Google Shape;652;p43"/>
          <p:cNvCxnSpPr/>
          <p:nvPr/>
        </p:nvCxnSpPr>
        <p:spPr>
          <a:xfrm rot="10800000">
            <a:off x="6712334" y="2332886"/>
            <a:ext cx="44100" cy="750600"/>
          </a:xfrm>
          <a:prstGeom prst="straightConnector1">
            <a:avLst/>
          </a:prstGeom>
          <a:noFill/>
          <a:ln cap="flat" cmpd="sng" w="38100">
            <a:solidFill>
              <a:schemeClr val="dk1"/>
            </a:solidFill>
            <a:prstDash val="solid"/>
            <a:round/>
            <a:headEnd len="med" w="med" type="none"/>
            <a:tailEnd len="med" w="med" type="triangle"/>
          </a:ln>
        </p:spPr>
      </p:cxnSp>
      <p:sp>
        <p:nvSpPr>
          <p:cNvPr id="653" name="Google Shape;653;p43"/>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b="1" sz="2600" u="sng">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44"/>
          <p:cNvSpPr txBox="1"/>
          <p:nvPr/>
        </p:nvSpPr>
        <p:spPr>
          <a:xfrm>
            <a:off x="322325" y="1003050"/>
            <a:ext cx="4549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Why does streamwise vorticity support immediate updraft rotation?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Because cyclonic vorticity is more efficient than anticyclonic vorticity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Stretching is stronger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The vertical vorticity is aligned with the initial updraft</a:t>
            </a:r>
            <a:endParaRPr sz="1800">
              <a:solidFill>
                <a:schemeClr val="dk1"/>
              </a:solidFill>
              <a:latin typeface="Calibri"/>
              <a:ea typeface="Calibri"/>
              <a:cs typeface="Calibri"/>
              <a:sym typeface="Calibri"/>
            </a:endParaRPr>
          </a:p>
        </p:txBody>
      </p:sp>
      <p:sp>
        <p:nvSpPr>
          <p:cNvPr id="660" name="Google Shape;660;p44"/>
          <p:cNvSpPr/>
          <p:nvPr/>
        </p:nvSpPr>
        <p:spPr>
          <a:xfrm rot="10800000">
            <a:off x="4954815" y="3718296"/>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4"/>
          <p:cNvSpPr/>
          <p:nvPr/>
        </p:nvSpPr>
        <p:spPr>
          <a:xfrm>
            <a:off x="4799500" y="1718998"/>
            <a:ext cx="3101271" cy="2246417"/>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662" name="Google Shape;662;p44"/>
          <p:cNvCxnSpPr/>
          <p:nvPr/>
        </p:nvCxnSpPr>
        <p:spPr>
          <a:xfrm flipH="1">
            <a:off x="5251623" y="2522825"/>
            <a:ext cx="3204900" cy="1541100"/>
          </a:xfrm>
          <a:prstGeom prst="straightConnector1">
            <a:avLst/>
          </a:prstGeom>
          <a:noFill/>
          <a:ln cap="flat" cmpd="sng" w="19050">
            <a:solidFill>
              <a:srgbClr val="FF9900"/>
            </a:solidFill>
            <a:prstDash val="dash"/>
            <a:round/>
            <a:headEnd len="med" w="med" type="triangle"/>
            <a:tailEnd len="med" w="med" type="none"/>
          </a:ln>
        </p:spPr>
      </p:cxnSp>
      <p:cxnSp>
        <p:nvCxnSpPr>
          <p:cNvPr id="663" name="Google Shape;663;p44"/>
          <p:cNvCxnSpPr/>
          <p:nvPr/>
        </p:nvCxnSpPr>
        <p:spPr>
          <a:xfrm flipH="1">
            <a:off x="5800975" y="2583082"/>
            <a:ext cx="3204900" cy="1541100"/>
          </a:xfrm>
          <a:prstGeom prst="straightConnector1">
            <a:avLst/>
          </a:prstGeom>
          <a:noFill/>
          <a:ln cap="flat" cmpd="sng" w="19050">
            <a:solidFill>
              <a:srgbClr val="FF9900"/>
            </a:solidFill>
            <a:prstDash val="dash"/>
            <a:round/>
            <a:headEnd len="med" w="med" type="triangle"/>
            <a:tailEnd len="med" w="med" type="none"/>
          </a:ln>
        </p:spPr>
      </p:cxnSp>
      <p:sp>
        <p:nvSpPr>
          <p:cNvPr id="664" name="Google Shape;664;p44"/>
          <p:cNvSpPr/>
          <p:nvPr/>
        </p:nvSpPr>
        <p:spPr>
          <a:xfrm>
            <a:off x="4979186" y="3378295"/>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5" name="Google Shape;665;p44"/>
          <p:cNvGrpSpPr/>
          <p:nvPr/>
        </p:nvGrpSpPr>
        <p:grpSpPr>
          <a:xfrm>
            <a:off x="5646200" y="1977425"/>
            <a:ext cx="951625" cy="734677"/>
            <a:chOff x="1556395" y="1523829"/>
            <a:chExt cx="1095585" cy="845817"/>
          </a:xfrm>
        </p:grpSpPr>
        <p:sp>
          <p:nvSpPr>
            <p:cNvPr id="666" name="Google Shape;666;p44"/>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4"/>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8" name="Google Shape;668;p44"/>
          <p:cNvSpPr/>
          <p:nvPr/>
        </p:nvSpPr>
        <p:spPr>
          <a:xfrm rot="-10511481">
            <a:off x="5695249" y="1486068"/>
            <a:ext cx="913439" cy="1000464"/>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9" name="Google Shape;669;p44"/>
          <p:cNvSpPr txBox="1"/>
          <p:nvPr/>
        </p:nvSpPr>
        <p:spPr>
          <a:xfrm>
            <a:off x="5873399" y="1798025"/>
            <a:ext cx="684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
        <p:nvSpPr>
          <p:cNvPr id="670" name="Google Shape;670;p44"/>
          <p:cNvSpPr txBox="1"/>
          <p:nvPr/>
        </p:nvSpPr>
        <p:spPr>
          <a:xfrm>
            <a:off x="5860050" y="3437423"/>
            <a:ext cx="997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671" name="Google Shape;671;p44"/>
          <p:cNvSpPr/>
          <p:nvPr/>
        </p:nvSpPr>
        <p:spPr>
          <a:xfrm>
            <a:off x="5460678" y="3323288"/>
            <a:ext cx="684240" cy="538206"/>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672" name="Google Shape;672;p44"/>
          <p:cNvCxnSpPr/>
          <p:nvPr/>
        </p:nvCxnSpPr>
        <p:spPr>
          <a:xfrm rot="10800000">
            <a:off x="6151957" y="2641106"/>
            <a:ext cx="0" cy="652200"/>
          </a:xfrm>
          <a:prstGeom prst="straightConnector1">
            <a:avLst/>
          </a:prstGeom>
          <a:noFill/>
          <a:ln cap="flat" cmpd="sng" w="38100">
            <a:solidFill>
              <a:schemeClr val="dk1"/>
            </a:solidFill>
            <a:prstDash val="solid"/>
            <a:round/>
            <a:headEnd len="med" w="med" type="none"/>
            <a:tailEnd len="med" w="med" type="triangle"/>
          </a:ln>
        </p:spPr>
      </p:cxnSp>
      <p:sp>
        <p:nvSpPr>
          <p:cNvPr id="673" name="Google Shape;673;p44"/>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b="1" sz="2600" u="sng">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45"/>
          <p:cNvSpPr txBox="1"/>
          <p:nvPr/>
        </p:nvSpPr>
        <p:spPr>
          <a:xfrm>
            <a:off x="322325" y="1003050"/>
            <a:ext cx="4549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Why does streamwise vorticity support immediate updraft rotation?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Because cyclonic vorticity is more efficient than anticyclonic vorticity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Stretching is stronger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FF0000"/>
              </a:buClr>
              <a:buSzPts val="1800"/>
              <a:buFont typeface="Calibri"/>
              <a:buAutoNum type="alphaLcPeriod"/>
            </a:pPr>
            <a:r>
              <a:rPr lang="en" sz="1800">
                <a:solidFill>
                  <a:srgbClr val="FF0000"/>
                </a:solidFill>
                <a:latin typeface="Calibri"/>
                <a:ea typeface="Calibri"/>
                <a:cs typeface="Calibri"/>
                <a:sym typeface="Calibri"/>
              </a:rPr>
              <a:t>The vertical vorticity is aligned with the initial updraft</a:t>
            </a:r>
            <a:endParaRPr sz="1800">
              <a:solidFill>
                <a:schemeClr val="dk1"/>
              </a:solidFill>
              <a:latin typeface="Calibri"/>
              <a:ea typeface="Calibri"/>
              <a:cs typeface="Calibri"/>
              <a:sym typeface="Calibri"/>
            </a:endParaRPr>
          </a:p>
        </p:txBody>
      </p:sp>
      <p:sp>
        <p:nvSpPr>
          <p:cNvPr id="680" name="Google Shape;680;p45"/>
          <p:cNvSpPr/>
          <p:nvPr/>
        </p:nvSpPr>
        <p:spPr>
          <a:xfrm rot="10800000">
            <a:off x="4954815" y="3718296"/>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5"/>
          <p:cNvSpPr/>
          <p:nvPr/>
        </p:nvSpPr>
        <p:spPr>
          <a:xfrm>
            <a:off x="4799500" y="1718998"/>
            <a:ext cx="3101271" cy="2246417"/>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682" name="Google Shape;682;p45"/>
          <p:cNvCxnSpPr/>
          <p:nvPr/>
        </p:nvCxnSpPr>
        <p:spPr>
          <a:xfrm flipH="1">
            <a:off x="5251623" y="2522825"/>
            <a:ext cx="3204900" cy="1541100"/>
          </a:xfrm>
          <a:prstGeom prst="straightConnector1">
            <a:avLst/>
          </a:prstGeom>
          <a:noFill/>
          <a:ln cap="flat" cmpd="sng" w="19050">
            <a:solidFill>
              <a:srgbClr val="FF9900"/>
            </a:solidFill>
            <a:prstDash val="dash"/>
            <a:round/>
            <a:headEnd len="med" w="med" type="triangle"/>
            <a:tailEnd len="med" w="med" type="none"/>
          </a:ln>
        </p:spPr>
      </p:cxnSp>
      <p:cxnSp>
        <p:nvCxnSpPr>
          <p:cNvPr id="683" name="Google Shape;683;p45"/>
          <p:cNvCxnSpPr/>
          <p:nvPr/>
        </p:nvCxnSpPr>
        <p:spPr>
          <a:xfrm flipH="1">
            <a:off x="5800975" y="2583082"/>
            <a:ext cx="3204900" cy="1541100"/>
          </a:xfrm>
          <a:prstGeom prst="straightConnector1">
            <a:avLst/>
          </a:prstGeom>
          <a:noFill/>
          <a:ln cap="flat" cmpd="sng" w="19050">
            <a:solidFill>
              <a:srgbClr val="FF9900"/>
            </a:solidFill>
            <a:prstDash val="dash"/>
            <a:round/>
            <a:headEnd len="med" w="med" type="triangle"/>
            <a:tailEnd len="med" w="med" type="none"/>
          </a:ln>
        </p:spPr>
      </p:cxnSp>
      <p:sp>
        <p:nvSpPr>
          <p:cNvPr id="684" name="Google Shape;684;p45"/>
          <p:cNvSpPr/>
          <p:nvPr/>
        </p:nvSpPr>
        <p:spPr>
          <a:xfrm>
            <a:off x="4979186" y="3378295"/>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5" name="Google Shape;685;p45"/>
          <p:cNvGrpSpPr/>
          <p:nvPr/>
        </p:nvGrpSpPr>
        <p:grpSpPr>
          <a:xfrm>
            <a:off x="5646200" y="1977425"/>
            <a:ext cx="951625" cy="734677"/>
            <a:chOff x="1556395" y="1523829"/>
            <a:chExt cx="1095585" cy="845817"/>
          </a:xfrm>
        </p:grpSpPr>
        <p:sp>
          <p:nvSpPr>
            <p:cNvPr id="686" name="Google Shape;686;p45"/>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5"/>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8" name="Google Shape;688;p45"/>
          <p:cNvSpPr/>
          <p:nvPr/>
        </p:nvSpPr>
        <p:spPr>
          <a:xfrm rot="-10511481">
            <a:off x="5695249" y="1486068"/>
            <a:ext cx="913439" cy="1000464"/>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9" name="Google Shape;689;p45"/>
          <p:cNvSpPr txBox="1"/>
          <p:nvPr/>
        </p:nvSpPr>
        <p:spPr>
          <a:xfrm>
            <a:off x="5873399" y="1798025"/>
            <a:ext cx="684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
        <p:nvSpPr>
          <p:cNvPr id="690" name="Google Shape;690;p45"/>
          <p:cNvSpPr txBox="1"/>
          <p:nvPr/>
        </p:nvSpPr>
        <p:spPr>
          <a:xfrm>
            <a:off x="5860050" y="3437423"/>
            <a:ext cx="997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691" name="Google Shape;691;p45"/>
          <p:cNvSpPr/>
          <p:nvPr/>
        </p:nvSpPr>
        <p:spPr>
          <a:xfrm>
            <a:off x="5460678" y="3323288"/>
            <a:ext cx="684240" cy="538206"/>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692" name="Google Shape;692;p45"/>
          <p:cNvCxnSpPr/>
          <p:nvPr/>
        </p:nvCxnSpPr>
        <p:spPr>
          <a:xfrm rot="10800000">
            <a:off x="6151957" y="2641106"/>
            <a:ext cx="0" cy="652200"/>
          </a:xfrm>
          <a:prstGeom prst="straightConnector1">
            <a:avLst/>
          </a:prstGeom>
          <a:noFill/>
          <a:ln cap="flat" cmpd="sng" w="38100">
            <a:solidFill>
              <a:schemeClr val="dk1"/>
            </a:solidFill>
            <a:prstDash val="solid"/>
            <a:round/>
            <a:headEnd len="med" w="med" type="none"/>
            <a:tailEnd len="med" w="med" type="triangle"/>
          </a:ln>
        </p:spPr>
      </p:cxnSp>
      <p:sp>
        <p:nvSpPr>
          <p:cNvPr id="693" name="Google Shape;693;p45"/>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b="1" sz="2600" u="sng">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6"/>
          <p:cNvSpPr txBox="1"/>
          <p:nvPr/>
        </p:nvSpPr>
        <p:spPr>
          <a:xfrm>
            <a:off x="322325" y="1003050"/>
            <a:ext cx="4549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What is the significance of </a:t>
            </a:r>
            <a:r>
              <a:rPr lang="en" sz="1800">
                <a:solidFill>
                  <a:schemeClr val="dk1"/>
                </a:solidFill>
                <a:latin typeface="Calibri"/>
                <a:ea typeface="Calibri"/>
                <a:cs typeface="Calibri"/>
                <a:sym typeface="Calibri"/>
              </a:rPr>
              <a:t>low pressure perturbations aloft</a:t>
            </a: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limit cell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a:t>
            </a:r>
            <a:r>
              <a:rPr lang="en" sz="1800">
                <a:solidFill>
                  <a:schemeClr val="dk1"/>
                </a:solidFill>
                <a:latin typeface="Calibri"/>
                <a:ea typeface="Calibri"/>
                <a:cs typeface="Calibri"/>
                <a:sym typeface="Calibri"/>
              </a:rPr>
              <a:t>suppress</a:t>
            </a:r>
            <a:r>
              <a:rPr lang="en" sz="1800">
                <a:solidFill>
                  <a:schemeClr val="dk1"/>
                </a:solidFill>
                <a:latin typeface="Calibri"/>
                <a:ea typeface="Calibri"/>
                <a:cs typeface="Calibri"/>
                <a:sym typeface="Calibri"/>
              </a:rPr>
              <a:t> downdrafts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dynamically lift inflow air to</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rPr lang="en" sz="1800">
                <a:solidFill>
                  <a:schemeClr val="dk1"/>
                </a:solidFill>
                <a:latin typeface="Calibri"/>
                <a:ea typeface="Calibri"/>
                <a:cs typeface="Calibri"/>
                <a:sym typeface="Calibri"/>
              </a:rPr>
              <a:t>to the LFC, even with CIN</a:t>
            </a:r>
            <a:endParaRPr sz="1800">
              <a:solidFill>
                <a:schemeClr val="dk1"/>
              </a:solidFill>
              <a:latin typeface="Calibri"/>
              <a:ea typeface="Calibri"/>
              <a:cs typeface="Calibri"/>
              <a:sym typeface="Calibri"/>
            </a:endParaRPr>
          </a:p>
        </p:txBody>
      </p:sp>
      <p:sp>
        <p:nvSpPr>
          <p:cNvPr id="700" name="Google Shape;700;p46"/>
          <p:cNvSpPr/>
          <p:nvPr/>
        </p:nvSpPr>
        <p:spPr>
          <a:xfrm rot="10800000">
            <a:off x="5363756" y="3709263"/>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6"/>
          <p:cNvSpPr/>
          <p:nvPr/>
        </p:nvSpPr>
        <p:spPr>
          <a:xfrm>
            <a:off x="5213550" y="1933512"/>
            <a:ext cx="2785587" cy="201529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702" name="Google Shape;702;p46"/>
          <p:cNvCxnSpPr/>
          <p:nvPr/>
        </p:nvCxnSpPr>
        <p:spPr>
          <a:xfrm flipH="1">
            <a:off x="5626089" y="2597433"/>
            <a:ext cx="2835000" cy="1433700"/>
          </a:xfrm>
          <a:prstGeom prst="straightConnector1">
            <a:avLst/>
          </a:prstGeom>
          <a:noFill/>
          <a:ln cap="flat" cmpd="sng" w="19050">
            <a:solidFill>
              <a:srgbClr val="FF9900"/>
            </a:solidFill>
            <a:prstDash val="dash"/>
            <a:round/>
            <a:headEnd len="med" w="med" type="triangle"/>
            <a:tailEnd len="med" w="med" type="none"/>
          </a:ln>
        </p:spPr>
      </p:cxnSp>
      <p:cxnSp>
        <p:nvCxnSpPr>
          <p:cNvPr id="703" name="Google Shape;703;p46"/>
          <p:cNvCxnSpPr/>
          <p:nvPr/>
        </p:nvCxnSpPr>
        <p:spPr>
          <a:xfrm flipH="1">
            <a:off x="6112050" y="2653491"/>
            <a:ext cx="2835000" cy="1433700"/>
          </a:xfrm>
          <a:prstGeom prst="straightConnector1">
            <a:avLst/>
          </a:prstGeom>
          <a:noFill/>
          <a:ln cap="flat" cmpd="sng" w="19050">
            <a:solidFill>
              <a:srgbClr val="FF9900"/>
            </a:solidFill>
            <a:prstDash val="dash"/>
            <a:round/>
            <a:headEnd len="med" w="med" type="triangle"/>
            <a:tailEnd len="med" w="med" type="none"/>
          </a:ln>
        </p:spPr>
      </p:cxnSp>
      <p:sp>
        <p:nvSpPr>
          <p:cNvPr id="704" name="Google Shape;704;p46"/>
          <p:cNvSpPr/>
          <p:nvPr/>
        </p:nvSpPr>
        <p:spPr>
          <a:xfrm>
            <a:off x="5385007" y="3393296"/>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6"/>
          <p:cNvSpPr/>
          <p:nvPr/>
        </p:nvSpPr>
        <p:spPr>
          <a:xfrm flipH="1" rot="5400000">
            <a:off x="5882558" y="2491630"/>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6"/>
          <p:cNvSpPr/>
          <p:nvPr/>
        </p:nvSpPr>
        <p:spPr>
          <a:xfrm flipH="1" rot="-5400000">
            <a:off x="5582857" y="2510398"/>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6"/>
          <p:cNvSpPr/>
          <p:nvPr/>
        </p:nvSpPr>
        <p:spPr>
          <a:xfrm rot="-5400000">
            <a:off x="6589181" y="2201241"/>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6"/>
          <p:cNvSpPr/>
          <p:nvPr/>
        </p:nvSpPr>
        <p:spPr>
          <a:xfrm rot="-10496726">
            <a:off x="6088639" y="1606588"/>
            <a:ext cx="628845" cy="930467"/>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9" name="Google Shape;709;p46"/>
          <p:cNvSpPr/>
          <p:nvPr/>
        </p:nvSpPr>
        <p:spPr>
          <a:xfrm rot="5400000">
            <a:off x="6889699" y="2223566"/>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0" name="Google Shape;710;p46"/>
          <p:cNvGrpSpPr/>
          <p:nvPr/>
        </p:nvGrpSpPr>
        <p:grpSpPr>
          <a:xfrm>
            <a:off x="7508177" y="2326733"/>
            <a:ext cx="405105" cy="589234"/>
            <a:chOff x="3315988" y="1896875"/>
            <a:chExt cx="527275" cy="729250"/>
          </a:xfrm>
        </p:grpSpPr>
        <p:sp>
          <p:nvSpPr>
            <p:cNvPr id="711" name="Google Shape;711;p46"/>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6"/>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3" name="Google Shape;713;p46"/>
          <p:cNvSpPr txBox="1"/>
          <p:nvPr/>
        </p:nvSpPr>
        <p:spPr>
          <a:xfrm>
            <a:off x="5692653" y="2106043"/>
            <a:ext cx="5982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rPr>
              <a:t>L</a:t>
            </a:r>
            <a:endParaRPr b="1" sz="3900">
              <a:solidFill>
                <a:srgbClr val="FF0000"/>
              </a:solidFill>
            </a:endParaRPr>
          </a:p>
        </p:txBody>
      </p:sp>
      <p:sp>
        <p:nvSpPr>
          <p:cNvPr id="714" name="Google Shape;714;p46"/>
          <p:cNvSpPr txBox="1"/>
          <p:nvPr/>
        </p:nvSpPr>
        <p:spPr>
          <a:xfrm>
            <a:off x="6699896" y="1820247"/>
            <a:ext cx="5982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rPr>
              <a:t>L</a:t>
            </a:r>
            <a:endParaRPr b="1" sz="3900">
              <a:solidFill>
                <a:srgbClr val="FF0000"/>
              </a:solidFill>
            </a:endParaRPr>
          </a:p>
        </p:txBody>
      </p:sp>
      <p:sp>
        <p:nvSpPr>
          <p:cNvPr id="715" name="Google Shape;715;p46"/>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b="1" sz="2600" u="sng">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47"/>
          <p:cNvSpPr txBox="1"/>
          <p:nvPr/>
        </p:nvSpPr>
        <p:spPr>
          <a:xfrm>
            <a:off x="322325" y="1003050"/>
            <a:ext cx="4549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What is the significance of low pressure perturbations aloft?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limit cell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suppress downdrafts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FF0000"/>
              </a:buClr>
              <a:buSzPts val="1800"/>
              <a:buFont typeface="Calibri"/>
              <a:buAutoNum type="alphaLcPeriod"/>
            </a:pPr>
            <a:r>
              <a:rPr lang="en" sz="1800">
                <a:solidFill>
                  <a:srgbClr val="FF0000"/>
                </a:solidFill>
                <a:latin typeface="Calibri"/>
                <a:ea typeface="Calibri"/>
                <a:cs typeface="Calibri"/>
                <a:sym typeface="Calibri"/>
              </a:rPr>
              <a:t>Can dynamically lift inflow air to</a:t>
            </a:r>
            <a:endParaRPr sz="1800">
              <a:solidFill>
                <a:srgbClr val="FF0000"/>
              </a:solidFill>
              <a:latin typeface="Calibri"/>
              <a:ea typeface="Calibri"/>
              <a:cs typeface="Calibri"/>
              <a:sym typeface="Calibri"/>
            </a:endParaRPr>
          </a:p>
          <a:p>
            <a:pPr indent="0" lvl="0" marL="457200" rtl="0" algn="l">
              <a:spcBef>
                <a:spcPts val="0"/>
              </a:spcBef>
              <a:spcAft>
                <a:spcPts val="0"/>
              </a:spcAft>
              <a:buNone/>
            </a:pPr>
            <a:r>
              <a:rPr lang="en" sz="1800">
                <a:solidFill>
                  <a:srgbClr val="FF0000"/>
                </a:solidFill>
                <a:latin typeface="Calibri"/>
                <a:ea typeface="Calibri"/>
                <a:cs typeface="Calibri"/>
                <a:sym typeface="Calibri"/>
              </a:rPr>
              <a:t>to the LFC, even with CIN</a:t>
            </a:r>
            <a:endParaRPr sz="1800">
              <a:solidFill>
                <a:schemeClr val="dk1"/>
              </a:solidFill>
              <a:latin typeface="Calibri"/>
              <a:ea typeface="Calibri"/>
              <a:cs typeface="Calibri"/>
              <a:sym typeface="Calibri"/>
            </a:endParaRPr>
          </a:p>
        </p:txBody>
      </p:sp>
      <p:sp>
        <p:nvSpPr>
          <p:cNvPr id="722" name="Google Shape;722;p47"/>
          <p:cNvSpPr/>
          <p:nvPr/>
        </p:nvSpPr>
        <p:spPr>
          <a:xfrm rot="10800000">
            <a:off x="5363756" y="3709263"/>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7"/>
          <p:cNvSpPr/>
          <p:nvPr/>
        </p:nvSpPr>
        <p:spPr>
          <a:xfrm>
            <a:off x="5213550" y="1933512"/>
            <a:ext cx="2785587" cy="201529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724" name="Google Shape;724;p47"/>
          <p:cNvCxnSpPr/>
          <p:nvPr/>
        </p:nvCxnSpPr>
        <p:spPr>
          <a:xfrm flipH="1">
            <a:off x="5626089" y="2597433"/>
            <a:ext cx="2835000" cy="1433700"/>
          </a:xfrm>
          <a:prstGeom prst="straightConnector1">
            <a:avLst/>
          </a:prstGeom>
          <a:noFill/>
          <a:ln cap="flat" cmpd="sng" w="19050">
            <a:solidFill>
              <a:srgbClr val="FF9900"/>
            </a:solidFill>
            <a:prstDash val="dash"/>
            <a:round/>
            <a:headEnd len="med" w="med" type="triangle"/>
            <a:tailEnd len="med" w="med" type="none"/>
          </a:ln>
        </p:spPr>
      </p:cxnSp>
      <p:cxnSp>
        <p:nvCxnSpPr>
          <p:cNvPr id="725" name="Google Shape;725;p47"/>
          <p:cNvCxnSpPr/>
          <p:nvPr/>
        </p:nvCxnSpPr>
        <p:spPr>
          <a:xfrm flipH="1">
            <a:off x="6112050" y="2653491"/>
            <a:ext cx="2835000" cy="1433700"/>
          </a:xfrm>
          <a:prstGeom prst="straightConnector1">
            <a:avLst/>
          </a:prstGeom>
          <a:noFill/>
          <a:ln cap="flat" cmpd="sng" w="19050">
            <a:solidFill>
              <a:srgbClr val="FF9900"/>
            </a:solidFill>
            <a:prstDash val="dash"/>
            <a:round/>
            <a:headEnd len="med" w="med" type="triangle"/>
            <a:tailEnd len="med" w="med" type="none"/>
          </a:ln>
        </p:spPr>
      </p:cxnSp>
      <p:sp>
        <p:nvSpPr>
          <p:cNvPr id="726" name="Google Shape;726;p47"/>
          <p:cNvSpPr/>
          <p:nvPr/>
        </p:nvSpPr>
        <p:spPr>
          <a:xfrm>
            <a:off x="5385007" y="3393296"/>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7"/>
          <p:cNvSpPr/>
          <p:nvPr/>
        </p:nvSpPr>
        <p:spPr>
          <a:xfrm flipH="1" rot="5400000">
            <a:off x="5882558" y="2491630"/>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7"/>
          <p:cNvSpPr/>
          <p:nvPr/>
        </p:nvSpPr>
        <p:spPr>
          <a:xfrm flipH="1" rot="-5400000">
            <a:off x="5582857" y="2510398"/>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7"/>
          <p:cNvSpPr/>
          <p:nvPr/>
        </p:nvSpPr>
        <p:spPr>
          <a:xfrm rot="-5400000">
            <a:off x="6589181" y="2201241"/>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7"/>
          <p:cNvSpPr/>
          <p:nvPr/>
        </p:nvSpPr>
        <p:spPr>
          <a:xfrm rot="-10496726">
            <a:off x="6088639" y="1606588"/>
            <a:ext cx="628845" cy="930467"/>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31" name="Google Shape;731;p47"/>
          <p:cNvSpPr/>
          <p:nvPr/>
        </p:nvSpPr>
        <p:spPr>
          <a:xfrm rot="5400000">
            <a:off x="6889699" y="2223566"/>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2" name="Google Shape;732;p47"/>
          <p:cNvPicPr preferRelativeResize="0"/>
          <p:nvPr/>
        </p:nvPicPr>
        <p:blipFill>
          <a:blip r:embed="rId3">
            <a:alphaModFix/>
          </a:blip>
          <a:stretch>
            <a:fillRect/>
          </a:stretch>
        </p:blipFill>
        <p:spPr>
          <a:xfrm flipH="1">
            <a:off x="5671984" y="1526413"/>
            <a:ext cx="599267" cy="998704"/>
          </a:xfrm>
          <a:prstGeom prst="rect">
            <a:avLst/>
          </a:prstGeom>
          <a:noFill/>
          <a:ln>
            <a:noFill/>
          </a:ln>
        </p:spPr>
      </p:pic>
      <p:pic>
        <p:nvPicPr>
          <p:cNvPr id="733" name="Google Shape;733;p47"/>
          <p:cNvPicPr preferRelativeResize="0"/>
          <p:nvPr/>
        </p:nvPicPr>
        <p:blipFill>
          <a:blip r:embed="rId3">
            <a:alphaModFix/>
          </a:blip>
          <a:stretch>
            <a:fillRect/>
          </a:stretch>
        </p:blipFill>
        <p:spPr>
          <a:xfrm flipH="1">
            <a:off x="6691248" y="1265549"/>
            <a:ext cx="599267" cy="998704"/>
          </a:xfrm>
          <a:prstGeom prst="rect">
            <a:avLst/>
          </a:prstGeom>
          <a:noFill/>
          <a:ln>
            <a:noFill/>
          </a:ln>
        </p:spPr>
      </p:pic>
      <p:cxnSp>
        <p:nvCxnSpPr>
          <p:cNvPr id="734" name="Google Shape;734;p47"/>
          <p:cNvCxnSpPr/>
          <p:nvPr/>
        </p:nvCxnSpPr>
        <p:spPr>
          <a:xfrm rot="10800000">
            <a:off x="5938142" y="2649207"/>
            <a:ext cx="0" cy="663300"/>
          </a:xfrm>
          <a:prstGeom prst="straightConnector1">
            <a:avLst/>
          </a:prstGeom>
          <a:noFill/>
          <a:ln cap="flat" cmpd="sng" w="38100">
            <a:solidFill>
              <a:schemeClr val="dk1"/>
            </a:solidFill>
            <a:prstDash val="solid"/>
            <a:round/>
            <a:headEnd len="med" w="med" type="none"/>
            <a:tailEnd len="med" w="med" type="triangle"/>
          </a:ln>
        </p:spPr>
      </p:cxnSp>
      <p:cxnSp>
        <p:nvCxnSpPr>
          <p:cNvPr id="735" name="Google Shape;735;p47"/>
          <p:cNvCxnSpPr/>
          <p:nvPr/>
        </p:nvCxnSpPr>
        <p:spPr>
          <a:xfrm rot="10800000">
            <a:off x="6941024" y="2364056"/>
            <a:ext cx="8100" cy="668100"/>
          </a:xfrm>
          <a:prstGeom prst="straightConnector1">
            <a:avLst/>
          </a:prstGeom>
          <a:noFill/>
          <a:ln cap="flat" cmpd="sng" w="38100">
            <a:solidFill>
              <a:schemeClr val="dk1"/>
            </a:solidFill>
            <a:prstDash val="solid"/>
            <a:round/>
            <a:headEnd len="med" w="med" type="none"/>
            <a:tailEnd len="med" w="med" type="triangle"/>
          </a:ln>
        </p:spPr>
      </p:cxnSp>
      <p:grpSp>
        <p:nvGrpSpPr>
          <p:cNvPr id="736" name="Google Shape;736;p47"/>
          <p:cNvGrpSpPr/>
          <p:nvPr/>
        </p:nvGrpSpPr>
        <p:grpSpPr>
          <a:xfrm>
            <a:off x="7508177" y="2326733"/>
            <a:ext cx="405105" cy="589234"/>
            <a:chOff x="3315988" y="1896875"/>
            <a:chExt cx="527275" cy="729250"/>
          </a:xfrm>
        </p:grpSpPr>
        <p:sp>
          <p:nvSpPr>
            <p:cNvPr id="737" name="Google Shape;737;p47"/>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7"/>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9" name="Google Shape;739;p47"/>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Terms</a:t>
            </a:r>
            <a:endParaRPr b="1" sz="2600" u="sng">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8"/>
          <p:cNvSpPr txBox="1"/>
          <p:nvPr/>
        </p:nvSpPr>
        <p:spPr>
          <a:xfrm>
            <a:off x="1007850" y="597250"/>
            <a:ext cx="712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Linear Dynamics Term</a:t>
            </a:r>
            <a:endParaRPr sz="3000"/>
          </a:p>
        </p:txBody>
      </p:sp>
      <p:cxnSp>
        <p:nvCxnSpPr>
          <p:cNvPr id="746" name="Google Shape;746;p48"/>
          <p:cNvCxnSpPr/>
          <p:nvPr/>
        </p:nvCxnSpPr>
        <p:spPr>
          <a:xfrm>
            <a:off x="3506191" y="3390150"/>
            <a:ext cx="0" cy="1009800"/>
          </a:xfrm>
          <a:prstGeom prst="straightConnector1">
            <a:avLst/>
          </a:prstGeom>
          <a:noFill/>
          <a:ln cap="flat" cmpd="sng" w="28575">
            <a:solidFill>
              <a:srgbClr val="595959"/>
            </a:solidFill>
            <a:prstDash val="solid"/>
            <a:round/>
            <a:headEnd len="med" w="med" type="none"/>
            <a:tailEnd len="med" w="med" type="triangle"/>
          </a:ln>
        </p:spPr>
      </p:cxnSp>
      <p:sp>
        <p:nvSpPr>
          <p:cNvPr id="747" name="Google Shape;747;p48"/>
          <p:cNvSpPr txBox="1"/>
          <p:nvPr/>
        </p:nvSpPr>
        <p:spPr>
          <a:xfrm>
            <a:off x="3849863" y="3152113"/>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748" name="Google Shape;748;p48"/>
          <p:cNvSpPr/>
          <p:nvPr/>
        </p:nvSpPr>
        <p:spPr>
          <a:xfrm>
            <a:off x="3160550" y="21160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rgbClr val="000000"/>
            </a:solidFill>
            <a:prstDash val="dot"/>
            <a:round/>
            <a:headEnd len="med" w="med" type="none"/>
            <a:tailEnd len="med" w="med" type="none"/>
          </a:ln>
        </p:spPr>
      </p:sp>
      <p:sp>
        <p:nvSpPr>
          <p:cNvPr id="749" name="Google Shape;749;p48"/>
          <p:cNvSpPr txBox="1"/>
          <p:nvPr/>
        </p:nvSpPr>
        <p:spPr>
          <a:xfrm>
            <a:off x="3984750" y="1587575"/>
            <a:ext cx="1174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Calibri"/>
                <a:ea typeface="Calibri"/>
                <a:cs typeface="Calibri"/>
                <a:sym typeface="Calibri"/>
              </a:rPr>
              <a:t>Updraft</a:t>
            </a:r>
            <a:endParaRPr b="1" sz="2200">
              <a:latin typeface="Calibri"/>
              <a:ea typeface="Calibri"/>
              <a:cs typeface="Calibri"/>
              <a:sym typeface="Calibri"/>
            </a:endParaRPr>
          </a:p>
        </p:txBody>
      </p:sp>
      <p:sp>
        <p:nvSpPr>
          <p:cNvPr id="750" name="Google Shape;750;p48"/>
          <p:cNvSpPr txBox="1"/>
          <p:nvPr/>
        </p:nvSpPr>
        <p:spPr>
          <a:xfrm>
            <a:off x="3287485" y="2706748"/>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0000FF"/>
                </a:solidFill>
                <a:latin typeface="Calibri"/>
                <a:ea typeface="Calibri"/>
                <a:cs typeface="Calibri"/>
                <a:sym typeface="Calibri"/>
              </a:rPr>
              <a:t>H</a:t>
            </a:r>
            <a:endParaRPr b="1" sz="3900">
              <a:solidFill>
                <a:srgbClr val="0000FF"/>
              </a:solidFill>
              <a:latin typeface="Calibri"/>
              <a:ea typeface="Calibri"/>
              <a:cs typeface="Calibri"/>
              <a:sym typeface="Calibri"/>
            </a:endParaRPr>
          </a:p>
        </p:txBody>
      </p:sp>
      <p:sp>
        <p:nvSpPr>
          <p:cNvPr id="751" name="Google Shape;751;p48"/>
          <p:cNvSpPr txBox="1"/>
          <p:nvPr/>
        </p:nvSpPr>
        <p:spPr>
          <a:xfrm>
            <a:off x="5550438" y="2682600"/>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latin typeface="Calibri"/>
                <a:ea typeface="Calibri"/>
                <a:cs typeface="Calibri"/>
                <a:sym typeface="Calibri"/>
              </a:rPr>
              <a:t>L</a:t>
            </a:r>
            <a:endParaRPr b="1" sz="4200">
              <a:solidFill>
                <a:srgbClr val="FF0000"/>
              </a:solidFill>
              <a:latin typeface="Calibri"/>
              <a:ea typeface="Calibri"/>
              <a:cs typeface="Calibri"/>
              <a:sym typeface="Calibri"/>
            </a:endParaRPr>
          </a:p>
        </p:txBody>
      </p:sp>
      <p:cxnSp>
        <p:nvCxnSpPr>
          <p:cNvPr id="752" name="Google Shape;752;p48"/>
          <p:cNvCxnSpPr/>
          <p:nvPr/>
        </p:nvCxnSpPr>
        <p:spPr>
          <a:xfrm flipH="1" rot="10800000">
            <a:off x="3744076" y="3075298"/>
            <a:ext cx="1837800" cy="24000"/>
          </a:xfrm>
          <a:prstGeom prst="straightConnector1">
            <a:avLst/>
          </a:prstGeom>
          <a:noFill/>
          <a:ln cap="flat" cmpd="sng" w="76200">
            <a:solidFill>
              <a:srgbClr val="0000FF"/>
            </a:solidFill>
            <a:prstDash val="solid"/>
            <a:round/>
            <a:headEnd len="med" w="med" type="none"/>
            <a:tailEnd len="med" w="med" type="stealth"/>
          </a:ln>
        </p:spPr>
      </p:cxnSp>
      <p:cxnSp>
        <p:nvCxnSpPr>
          <p:cNvPr id="753" name="Google Shape;753;p48"/>
          <p:cNvCxnSpPr/>
          <p:nvPr/>
        </p:nvCxnSpPr>
        <p:spPr>
          <a:xfrm rot="10800000">
            <a:off x="5731888" y="3456306"/>
            <a:ext cx="0" cy="877500"/>
          </a:xfrm>
          <a:prstGeom prst="straightConnector1">
            <a:avLst/>
          </a:prstGeom>
          <a:noFill/>
          <a:ln cap="flat" cmpd="sng" w="28575">
            <a:solidFill>
              <a:srgbClr val="595959"/>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49"/>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SzPct val="53353"/>
              <a:buNone/>
            </a:pPr>
            <a:r>
              <a:rPr b="1" lang="en" sz="1855"/>
              <a:t>(</a:t>
            </a:r>
            <a:r>
              <a:rPr lang="en" sz="1855"/>
              <a:t>an additional contribution to vertical motion</a:t>
            </a:r>
            <a:r>
              <a:rPr b="1" lang="en" sz="1855"/>
              <a:t>)</a:t>
            </a:r>
            <a:r>
              <a:rPr b="1" lang="en" sz="1855" u="sng"/>
              <a:t> </a:t>
            </a:r>
            <a:endParaRPr sz="1855"/>
          </a:p>
        </p:txBody>
      </p:sp>
      <p:cxnSp>
        <p:nvCxnSpPr>
          <p:cNvPr id="760" name="Google Shape;760;p49"/>
          <p:cNvCxnSpPr/>
          <p:nvPr/>
        </p:nvCxnSpPr>
        <p:spPr>
          <a:xfrm>
            <a:off x="207975" y="2704150"/>
            <a:ext cx="836400" cy="0"/>
          </a:xfrm>
          <a:prstGeom prst="straightConnector1">
            <a:avLst/>
          </a:prstGeom>
          <a:noFill/>
          <a:ln cap="flat" cmpd="sng" w="9525">
            <a:solidFill>
              <a:schemeClr val="dk2"/>
            </a:solidFill>
            <a:prstDash val="solid"/>
            <a:round/>
            <a:headEnd len="med" w="med" type="none"/>
            <a:tailEnd len="med" w="med" type="triangle"/>
          </a:ln>
        </p:spPr>
      </p:cxnSp>
      <p:cxnSp>
        <p:nvCxnSpPr>
          <p:cNvPr id="761" name="Google Shape;761;p49"/>
          <p:cNvCxnSpPr/>
          <p:nvPr/>
        </p:nvCxnSpPr>
        <p:spPr>
          <a:xfrm>
            <a:off x="207975" y="2495550"/>
            <a:ext cx="1267800" cy="0"/>
          </a:xfrm>
          <a:prstGeom prst="straightConnector1">
            <a:avLst/>
          </a:prstGeom>
          <a:noFill/>
          <a:ln cap="flat" cmpd="sng" w="9525">
            <a:solidFill>
              <a:schemeClr val="dk2"/>
            </a:solidFill>
            <a:prstDash val="solid"/>
            <a:round/>
            <a:headEnd len="med" w="med" type="none"/>
            <a:tailEnd len="med" w="med" type="triangle"/>
          </a:ln>
        </p:spPr>
      </p:cxnSp>
      <p:cxnSp>
        <p:nvCxnSpPr>
          <p:cNvPr id="762" name="Google Shape;762;p49"/>
          <p:cNvCxnSpPr/>
          <p:nvPr/>
        </p:nvCxnSpPr>
        <p:spPr>
          <a:xfrm>
            <a:off x="207975" y="2286950"/>
            <a:ext cx="1565100" cy="0"/>
          </a:xfrm>
          <a:prstGeom prst="straightConnector1">
            <a:avLst/>
          </a:prstGeom>
          <a:noFill/>
          <a:ln cap="flat" cmpd="sng" w="9525">
            <a:solidFill>
              <a:schemeClr val="dk2"/>
            </a:solidFill>
            <a:prstDash val="solid"/>
            <a:round/>
            <a:headEnd len="med" w="med" type="none"/>
            <a:tailEnd len="med" w="med" type="triangle"/>
          </a:ln>
        </p:spPr>
      </p:cxnSp>
      <p:cxnSp>
        <p:nvCxnSpPr>
          <p:cNvPr id="763" name="Google Shape;763;p49"/>
          <p:cNvCxnSpPr/>
          <p:nvPr/>
        </p:nvCxnSpPr>
        <p:spPr>
          <a:xfrm>
            <a:off x="207975" y="2078350"/>
            <a:ext cx="1968300" cy="0"/>
          </a:xfrm>
          <a:prstGeom prst="straightConnector1">
            <a:avLst/>
          </a:prstGeom>
          <a:noFill/>
          <a:ln cap="flat" cmpd="sng" w="9525">
            <a:solidFill>
              <a:schemeClr val="dk2"/>
            </a:solidFill>
            <a:prstDash val="solid"/>
            <a:round/>
            <a:headEnd len="med" w="med" type="none"/>
            <a:tailEnd len="med" w="med" type="triangle"/>
          </a:ln>
        </p:spPr>
      </p:cxnSp>
      <p:sp>
        <p:nvSpPr>
          <p:cNvPr id="764" name="Google Shape;764;p49"/>
          <p:cNvSpPr/>
          <p:nvPr/>
        </p:nvSpPr>
        <p:spPr>
          <a:xfrm>
            <a:off x="1736651" y="2302639"/>
            <a:ext cx="562900" cy="534389"/>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sp>
        <p:nvSpPr>
          <p:cNvPr id="765" name="Google Shape;765;p49"/>
          <p:cNvSpPr txBox="1"/>
          <p:nvPr/>
        </p:nvSpPr>
        <p:spPr>
          <a:xfrm>
            <a:off x="207975" y="1180388"/>
            <a:ext cx="226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alibri"/>
                <a:ea typeface="Calibri"/>
                <a:cs typeface="Calibri"/>
                <a:sym typeface="Calibri"/>
              </a:rPr>
              <a:t>Background westerly shear</a:t>
            </a:r>
            <a:endParaRPr b="1" sz="2000">
              <a:latin typeface="Calibri"/>
              <a:ea typeface="Calibri"/>
              <a:cs typeface="Calibri"/>
              <a:sym typeface="Calibri"/>
            </a:endParaRPr>
          </a:p>
        </p:txBody>
      </p:sp>
      <p:cxnSp>
        <p:nvCxnSpPr>
          <p:cNvPr id="766" name="Google Shape;766;p49"/>
          <p:cNvCxnSpPr/>
          <p:nvPr/>
        </p:nvCxnSpPr>
        <p:spPr>
          <a:xfrm flipH="1" rot="10800000">
            <a:off x="207964" y="3311049"/>
            <a:ext cx="1971000" cy="9000"/>
          </a:xfrm>
          <a:prstGeom prst="straightConnector1">
            <a:avLst/>
          </a:prstGeom>
          <a:noFill/>
          <a:ln cap="flat" cmpd="sng" w="76200">
            <a:solidFill>
              <a:srgbClr val="0000FF"/>
            </a:solidFill>
            <a:prstDash val="solid"/>
            <a:round/>
            <a:headEnd len="med" w="med" type="none"/>
            <a:tailEnd len="med" w="med" type="stealth"/>
          </a:ln>
        </p:spPr>
      </p:cxnSp>
      <p:sp>
        <p:nvSpPr>
          <p:cNvPr id="767" name="Google Shape;767;p49"/>
          <p:cNvSpPr txBox="1"/>
          <p:nvPr/>
        </p:nvSpPr>
        <p:spPr>
          <a:xfrm>
            <a:off x="253475" y="3458400"/>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50"/>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Clr>
                <a:schemeClr val="dk1"/>
              </a:buClr>
              <a:buSzPct val="53353"/>
              <a:buFont typeface="Arial"/>
              <a:buNone/>
            </a:pPr>
            <a:r>
              <a:rPr b="1" lang="en" sz="1855"/>
              <a:t>(</a:t>
            </a:r>
            <a:r>
              <a:rPr lang="en" sz="1855"/>
              <a:t>an additional contribution to vertical motion</a:t>
            </a:r>
            <a:r>
              <a:rPr b="1" lang="en" sz="1855"/>
              <a:t>)</a:t>
            </a:r>
            <a:r>
              <a:rPr b="1" lang="en" sz="1855" u="sng"/>
              <a:t> </a:t>
            </a:r>
            <a:endParaRPr sz="1855"/>
          </a:p>
        </p:txBody>
      </p:sp>
      <p:sp>
        <p:nvSpPr>
          <p:cNvPr id="774" name="Google Shape;774;p50"/>
          <p:cNvSpPr/>
          <p:nvPr/>
        </p:nvSpPr>
        <p:spPr>
          <a:xfrm>
            <a:off x="3160550" y="15826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chemeClr val="dk1"/>
            </a:solidFill>
            <a:prstDash val="dot"/>
            <a:round/>
            <a:headEnd len="med" w="med" type="none"/>
            <a:tailEnd len="med" w="med" type="none"/>
          </a:ln>
        </p:spPr>
      </p:sp>
      <p:sp>
        <p:nvSpPr>
          <p:cNvPr id="775" name="Google Shape;775;p50"/>
          <p:cNvSpPr txBox="1"/>
          <p:nvPr/>
        </p:nvSpPr>
        <p:spPr>
          <a:xfrm>
            <a:off x="4060950" y="1054175"/>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alibri"/>
                <a:ea typeface="Calibri"/>
                <a:cs typeface="Calibri"/>
                <a:sym typeface="Calibri"/>
              </a:rPr>
              <a:t>Updraft</a:t>
            </a:r>
            <a:endParaRPr b="1" sz="1900">
              <a:latin typeface="Calibri"/>
              <a:ea typeface="Calibri"/>
              <a:cs typeface="Calibri"/>
              <a:sym typeface="Calibri"/>
            </a:endParaRPr>
          </a:p>
        </p:txBody>
      </p:sp>
      <p:cxnSp>
        <p:nvCxnSpPr>
          <p:cNvPr id="776" name="Google Shape;776;p50"/>
          <p:cNvCxnSpPr/>
          <p:nvPr/>
        </p:nvCxnSpPr>
        <p:spPr>
          <a:xfrm rot="10800000">
            <a:off x="4572000" y="1848425"/>
            <a:ext cx="0" cy="2157900"/>
          </a:xfrm>
          <a:prstGeom prst="straightConnector1">
            <a:avLst/>
          </a:prstGeom>
          <a:noFill/>
          <a:ln cap="flat" cmpd="sng" w="9525">
            <a:solidFill>
              <a:schemeClr val="dk2"/>
            </a:solidFill>
            <a:prstDash val="solid"/>
            <a:round/>
            <a:headEnd len="med" w="med" type="none"/>
            <a:tailEnd len="med" w="med" type="triangle"/>
          </a:ln>
        </p:spPr>
      </p:cxnSp>
      <p:cxnSp>
        <p:nvCxnSpPr>
          <p:cNvPr id="777" name="Google Shape;777;p50"/>
          <p:cNvCxnSpPr/>
          <p:nvPr/>
        </p:nvCxnSpPr>
        <p:spPr>
          <a:xfrm rot="10800000">
            <a:off x="4770150" y="2525825"/>
            <a:ext cx="0" cy="1480500"/>
          </a:xfrm>
          <a:prstGeom prst="straightConnector1">
            <a:avLst/>
          </a:prstGeom>
          <a:noFill/>
          <a:ln cap="flat" cmpd="sng" w="9525">
            <a:solidFill>
              <a:schemeClr val="dk2"/>
            </a:solidFill>
            <a:prstDash val="solid"/>
            <a:round/>
            <a:headEnd len="med" w="med" type="none"/>
            <a:tailEnd len="med" w="med" type="triangle"/>
          </a:ln>
        </p:spPr>
      </p:cxnSp>
      <p:cxnSp>
        <p:nvCxnSpPr>
          <p:cNvPr id="778" name="Google Shape;778;p50"/>
          <p:cNvCxnSpPr/>
          <p:nvPr/>
        </p:nvCxnSpPr>
        <p:spPr>
          <a:xfrm rot="10800000">
            <a:off x="4973700" y="3063425"/>
            <a:ext cx="0" cy="942900"/>
          </a:xfrm>
          <a:prstGeom prst="straightConnector1">
            <a:avLst/>
          </a:prstGeom>
          <a:noFill/>
          <a:ln cap="flat" cmpd="sng" w="9525">
            <a:solidFill>
              <a:schemeClr val="dk2"/>
            </a:solidFill>
            <a:prstDash val="solid"/>
            <a:round/>
            <a:headEnd len="med" w="med" type="none"/>
            <a:tailEnd len="med" w="med" type="triangle"/>
          </a:ln>
        </p:spPr>
      </p:cxnSp>
      <p:cxnSp>
        <p:nvCxnSpPr>
          <p:cNvPr id="779" name="Google Shape;779;p50"/>
          <p:cNvCxnSpPr/>
          <p:nvPr/>
        </p:nvCxnSpPr>
        <p:spPr>
          <a:xfrm rot="10800000">
            <a:off x="4416975" y="2525825"/>
            <a:ext cx="0" cy="1480500"/>
          </a:xfrm>
          <a:prstGeom prst="straightConnector1">
            <a:avLst/>
          </a:prstGeom>
          <a:noFill/>
          <a:ln cap="flat" cmpd="sng" w="9525">
            <a:solidFill>
              <a:schemeClr val="dk2"/>
            </a:solidFill>
            <a:prstDash val="solid"/>
            <a:round/>
            <a:headEnd len="med" w="med" type="none"/>
            <a:tailEnd len="med" w="med" type="triangle"/>
          </a:ln>
        </p:spPr>
      </p:cxnSp>
      <p:cxnSp>
        <p:nvCxnSpPr>
          <p:cNvPr id="780" name="Google Shape;780;p50"/>
          <p:cNvCxnSpPr/>
          <p:nvPr/>
        </p:nvCxnSpPr>
        <p:spPr>
          <a:xfrm rot="10800000">
            <a:off x="4185750" y="3063425"/>
            <a:ext cx="0" cy="942900"/>
          </a:xfrm>
          <a:prstGeom prst="straightConnector1">
            <a:avLst/>
          </a:prstGeom>
          <a:noFill/>
          <a:ln cap="flat" cmpd="sng" w="9525">
            <a:solidFill>
              <a:schemeClr val="dk2"/>
            </a:solidFill>
            <a:prstDash val="solid"/>
            <a:round/>
            <a:headEnd len="med" w="med" type="none"/>
            <a:tailEnd len="med" w="med" type="triangle"/>
          </a:ln>
        </p:spPr>
      </p:cxnSp>
      <p:cxnSp>
        <p:nvCxnSpPr>
          <p:cNvPr id="781" name="Google Shape;781;p50"/>
          <p:cNvCxnSpPr/>
          <p:nvPr/>
        </p:nvCxnSpPr>
        <p:spPr>
          <a:xfrm>
            <a:off x="207975" y="2704150"/>
            <a:ext cx="836400" cy="0"/>
          </a:xfrm>
          <a:prstGeom prst="straightConnector1">
            <a:avLst/>
          </a:prstGeom>
          <a:noFill/>
          <a:ln cap="flat" cmpd="sng" w="9525">
            <a:solidFill>
              <a:schemeClr val="dk2"/>
            </a:solidFill>
            <a:prstDash val="solid"/>
            <a:round/>
            <a:headEnd len="med" w="med" type="none"/>
            <a:tailEnd len="med" w="med" type="triangle"/>
          </a:ln>
        </p:spPr>
      </p:cxnSp>
      <p:cxnSp>
        <p:nvCxnSpPr>
          <p:cNvPr id="782" name="Google Shape;782;p50"/>
          <p:cNvCxnSpPr/>
          <p:nvPr/>
        </p:nvCxnSpPr>
        <p:spPr>
          <a:xfrm>
            <a:off x="207975" y="2495550"/>
            <a:ext cx="1267800" cy="0"/>
          </a:xfrm>
          <a:prstGeom prst="straightConnector1">
            <a:avLst/>
          </a:prstGeom>
          <a:noFill/>
          <a:ln cap="flat" cmpd="sng" w="9525">
            <a:solidFill>
              <a:schemeClr val="dk2"/>
            </a:solidFill>
            <a:prstDash val="solid"/>
            <a:round/>
            <a:headEnd len="med" w="med" type="none"/>
            <a:tailEnd len="med" w="med" type="triangle"/>
          </a:ln>
        </p:spPr>
      </p:cxnSp>
      <p:cxnSp>
        <p:nvCxnSpPr>
          <p:cNvPr id="783" name="Google Shape;783;p50"/>
          <p:cNvCxnSpPr/>
          <p:nvPr/>
        </p:nvCxnSpPr>
        <p:spPr>
          <a:xfrm>
            <a:off x="207975" y="2286950"/>
            <a:ext cx="1565100" cy="0"/>
          </a:xfrm>
          <a:prstGeom prst="straightConnector1">
            <a:avLst/>
          </a:prstGeom>
          <a:noFill/>
          <a:ln cap="flat" cmpd="sng" w="9525">
            <a:solidFill>
              <a:schemeClr val="dk2"/>
            </a:solidFill>
            <a:prstDash val="solid"/>
            <a:round/>
            <a:headEnd len="med" w="med" type="none"/>
            <a:tailEnd len="med" w="med" type="triangle"/>
          </a:ln>
        </p:spPr>
      </p:cxnSp>
      <p:cxnSp>
        <p:nvCxnSpPr>
          <p:cNvPr id="784" name="Google Shape;784;p50"/>
          <p:cNvCxnSpPr/>
          <p:nvPr/>
        </p:nvCxnSpPr>
        <p:spPr>
          <a:xfrm>
            <a:off x="207975" y="2078350"/>
            <a:ext cx="1968300" cy="0"/>
          </a:xfrm>
          <a:prstGeom prst="straightConnector1">
            <a:avLst/>
          </a:prstGeom>
          <a:noFill/>
          <a:ln cap="flat" cmpd="sng" w="9525">
            <a:solidFill>
              <a:schemeClr val="dk2"/>
            </a:solidFill>
            <a:prstDash val="solid"/>
            <a:round/>
            <a:headEnd len="med" w="med" type="none"/>
            <a:tailEnd len="med" w="med" type="triangle"/>
          </a:ln>
        </p:spPr>
      </p:cxnSp>
      <p:sp>
        <p:nvSpPr>
          <p:cNvPr id="785" name="Google Shape;785;p50"/>
          <p:cNvSpPr/>
          <p:nvPr/>
        </p:nvSpPr>
        <p:spPr>
          <a:xfrm>
            <a:off x="1736651" y="2302639"/>
            <a:ext cx="562900" cy="534389"/>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sp>
        <p:nvSpPr>
          <p:cNvPr id="786" name="Google Shape;786;p50"/>
          <p:cNvSpPr/>
          <p:nvPr/>
        </p:nvSpPr>
        <p:spPr>
          <a:xfrm>
            <a:off x="4862883" y="2206810"/>
            <a:ext cx="663875" cy="630250"/>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sp>
        <p:nvSpPr>
          <p:cNvPr id="787" name="Google Shape;787;p50"/>
          <p:cNvSpPr/>
          <p:nvPr/>
        </p:nvSpPr>
        <p:spPr>
          <a:xfrm flipH="1">
            <a:off x="3712572" y="2206800"/>
            <a:ext cx="625569" cy="630250"/>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cxnSp>
        <p:nvCxnSpPr>
          <p:cNvPr id="788" name="Google Shape;788;p50"/>
          <p:cNvCxnSpPr/>
          <p:nvPr/>
        </p:nvCxnSpPr>
        <p:spPr>
          <a:xfrm flipH="1" rot="10800000">
            <a:off x="207964" y="3311049"/>
            <a:ext cx="1971000" cy="9000"/>
          </a:xfrm>
          <a:prstGeom prst="straightConnector1">
            <a:avLst/>
          </a:prstGeom>
          <a:noFill/>
          <a:ln cap="flat" cmpd="sng" w="76200">
            <a:solidFill>
              <a:srgbClr val="0000FF"/>
            </a:solidFill>
            <a:prstDash val="solid"/>
            <a:round/>
            <a:headEnd len="med" w="med" type="none"/>
            <a:tailEnd len="med" w="med" type="stealth"/>
          </a:ln>
        </p:spPr>
      </p:cxnSp>
      <p:sp>
        <p:nvSpPr>
          <p:cNvPr id="789" name="Google Shape;789;p50"/>
          <p:cNvSpPr txBox="1"/>
          <p:nvPr/>
        </p:nvSpPr>
        <p:spPr>
          <a:xfrm>
            <a:off x="2299550" y="4342025"/>
            <a:ext cx="4869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1"/>
                </a:solidFill>
                <a:latin typeface="Calibri"/>
                <a:ea typeface="Calibri"/>
                <a:cs typeface="Calibri"/>
                <a:sym typeface="Calibri"/>
              </a:rPr>
              <a:t>Think of a log in a stream</a:t>
            </a:r>
            <a:endParaRPr b="1" sz="1600">
              <a:solidFill>
                <a:schemeClr val="dk1"/>
              </a:solidFill>
              <a:latin typeface="Calibri"/>
              <a:ea typeface="Calibri"/>
              <a:cs typeface="Calibri"/>
              <a:sym typeface="Calibri"/>
            </a:endParaRPr>
          </a:p>
          <a:p>
            <a:pPr indent="0" lvl="0" marL="0" rtl="0" algn="ctr">
              <a:spcBef>
                <a:spcPts val="0"/>
              </a:spcBef>
              <a:spcAft>
                <a:spcPts val="0"/>
              </a:spcAft>
              <a:buNone/>
            </a:pPr>
            <a:r>
              <a:rPr b="1" lang="en" sz="1600">
                <a:solidFill>
                  <a:schemeClr val="dk1"/>
                </a:solidFill>
                <a:latin typeface="Calibri"/>
                <a:ea typeface="Calibri"/>
                <a:cs typeface="Calibri"/>
                <a:sym typeface="Calibri"/>
              </a:rPr>
              <a:t>(</a:t>
            </a:r>
            <a:r>
              <a:rPr lang="en" sz="1600">
                <a:solidFill>
                  <a:schemeClr val="dk1"/>
                </a:solidFill>
                <a:latin typeface="Calibri"/>
                <a:ea typeface="Calibri"/>
                <a:cs typeface="Calibri"/>
                <a:sym typeface="Calibri"/>
              </a:rPr>
              <a:t>mass build-up upshear, mass deficit downshear</a:t>
            </a:r>
            <a:r>
              <a:rPr b="1" lang="en" sz="1600">
                <a:solidFill>
                  <a:schemeClr val="dk1"/>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790" name="Google Shape;790;p50"/>
          <p:cNvSpPr txBox="1"/>
          <p:nvPr/>
        </p:nvSpPr>
        <p:spPr>
          <a:xfrm>
            <a:off x="3287485" y="2173348"/>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0000FF"/>
                </a:solidFill>
                <a:latin typeface="Calibri"/>
                <a:ea typeface="Calibri"/>
                <a:cs typeface="Calibri"/>
                <a:sym typeface="Calibri"/>
              </a:rPr>
              <a:t>H</a:t>
            </a:r>
            <a:endParaRPr b="1" sz="3900">
              <a:solidFill>
                <a:srgbClr val="0000FF"/>
              </a:solidFill>
              <a:latin typeface="Calibri"/>
              <a:ea typeface="Calibri"/>
              <a:cs typeface="Calibri"/>
              <a:sym typeface="Calibri"/>
            </a:endParaRPr>
          </a:p>
        </p:txBody>
      </p:sp>
      <p:sp>
        <p:nvSpPr>
          <p:cNvPr id="791" name="Google Shape;791;p50"/>
          <p:cNvSpPr txBox="1"/>
          <p:nvPr/>
        </p:nvSpPr>
        <p:spPr>
          <a:xfrm>
            <a:off x="5550438" y="2149200"/>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latin typeface="Calibri"/>
                <a:ea typeface="Calibri"/>
                <a:cs typeface="Calibri"/>
                <a:sym typeface="Calibri"/>
              </a:rPr>
              <a:t>L</a:t>
            </a:r>
            <a:endParaRPr b="1" sz="4200">
              <a:solidFill>
                <a:srgbClr val="FF0000"/>
              </a:solidFill>
              <a:latin typeface="Calibri"/>
              <a:ea typeface="Calibri"/>
              <a:cs typeface="Calibri"/>
              <a:sym typeface="Calibri"/>
            </a:endParaRPr>
          </a:p>
        </p:txBody>
      </p:sp>
      <p:sp>
        <p:nvSpPr>
          <p:cNvPr id="792" name="Google Shape;792;p50"/>
          <p:cNvSpPr txBox="1"/>
          <p:nvPr/>
        </p:nvSpPr>
        <p:spPr>
          <a:xfrm>
            <a:off x="253475" y="3458400"/>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793" name="Google Shape;793;p50"/>
          <p:cNvSpPr txBox="1"/>
          <p:nvPr/>
        </p:nvSpPr>
        <p:spPr>
          <a:xfrm>
            <a:off x="207975" y="1180388"/>
            <a:ext cx="226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alibri"/>
                <a:ea typeface="Calibri"/>
                <a:cs typeface="Calibri"/>
                <a:sym typeface="Calibri"/>
              </a:rPr>
              <a:t>Background westerly shear</a:t>
            </a:r>
            <a:endParaRPr b="1" sz="20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cxnSp>
        <p:nvCxnSpPr>
          <p:cNvPr id="799" name="Google Shape;799;p51"/>
          <p:cNvCxnSpPr/>
          <p:nvPr/>
        </p:nvCxnSpPr>
        <p:spPr>
          <a:xfrm rot="10800000">
            <a:off x="5731888" y="2922906"/>
            <a:ext cx="0" cy="877500"/>
          </a:xfrm>
          <a:prstGeom prst="straightConnector1">
            <a:avLst/>
          </a:prstGeom>
          <a:noFill/>
          <a:ln cap="flat" cmpd="sng" w="28575">
            <a:solidFill>
              <a:schemeClr val="dk1"/>
            </a:solidFill>
            <a:prstDash val="solid"/>
            <a:round/>
            <a:headEnd len="med" w="med" type="none"/>
            <a:tailEnd len="med" w="med" type="triangle"/>
          </a:ln>
        </p:spPr>
      </p:cxnSp>
      <p:cxnSp>
        <p:nvCxnSpPr>
          <p:cNvPr id="800" name="Google Shape;800;p51"/>
          <p:cNvCxnSpPr/>
          <p:nvPr/>
        </p:nvCxnSpPr>
        <p:spPr>
          <a:xfrm>
            <a:off x="3506191" y="2856750"/>
            <a:ext cx="0" cy="1009800"/>
          </a:xfrm>
          <a:prstGeom prst="straightConnector1">
            <a:avLst/>
          </a:prstGeom>
          <a:noFill/>
          <a:ln cap="flat" cmpd="sng" w="28575">
            <a:solidFill>
              <a:schemeClr val="dk1"/>
            </a:solidFill>
            <a:prstDash val="solid"/>
            <a:round/>
            <a:headEnd len="med" w="med" type="none"/>
            <a:tailEnd len="med" w="med" type="triangle"/>
          </a:ln>
        </p:spPr>
      </p:cxnSp>
      <p:sp>
        <p:nvSpPr>
          <p:cNvPr id="801" name="Google Shape;801;p51"/>
          <p:cNvSpPr txBox="1"/>
          <p:nvPr/>
        </p:nvSpPr>
        <p:spPr>
          <a:xfrm>
            <a:off x="3849863" y="2618713"/>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802" name="Google Shape;802;p51"/>
          <p:cNvSpPr/>
          <p:nvPr/>
        </p:nvSpPr>
        <p:spPr>
          <a:xfrm>
            <a:off x="3160550" y="15826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chemeClr val="dk1"/>
            </a:solidFill>
            <a:prstDash val="dot"/>
            <a:round/>
            <a:headEnd len="med" w="med" type="none"/>
            <a:tailEnd len="med" w="med" type="none"/>
          </a:ln>
        </p:spPr>
      </p:sp>
      <p:sp>
        <p:nvSpPr>
          <p:cNvPr id="803" name="Google Shape;803;p51"/>
          <p:cNvSpPr txBox="1"/>
          <p:nvPr/>
        </p:nvSpPr>
        <p:spPr>
          <a:xfrm>
            <a:off x="3287485" y="2173348"/>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0000FF"/>
                </a:solidFill>
                <a:latin typeface="Calibri"/>
                <a:ea typeface="Calibri"/>
                <a:cs typeface="Calibri"/>
                <a:sym typeface="Calibri"/>
              </a:rPr>
              <a:t>H</a:t>
            </a:r>
            <a:endParaRPr b="1" sz="3900">
              <a:solidFill>
                <a:srgbClr val="0000FF"/>
              </a:solidFill>
              <a:latin typeface="Calibri"/>
              <a:ea typeface="Calibri"/>
              <a:cs typeface="Calibri"/>
              <a:sym typeface="Calibri"/>
            </a:endParaRPr>
          </a:p>
        </p:txBody>
      </p:sp>
      <p:sp>
        <p:nvSpPr>
          <p:cNvPr id="804" name="Google Shape;804;p51"/>
          <p:cNvSpPr txBox="1"/>
          <p:nvPr/>
        </p:nvSpPr>
        <p:spPr>
          <a:xfrm>
            <a:off x="5550438" y="2149200"/>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latin typeface="Calibri"/>
                <a:ea typeface="Calibri"/>
                <a:cs typeface="Calibri"/>
                <a:sym typeface="Calibri"/>
              </a:rPr>
              <a:t>L</a:t>
            </a:r>
            <a:endParaRPr b="1" sz="4200">
              <a:solidFill>
                <a:srgbClr val="FF0000"/>
              </a:solidFill>
              <a:latin typeface="Calibri"/>
              <a:ea typeface="Calibri"/>
              <a:cs typeface="Calibri"/>
              <a:sym typeface="Calibri"/>
            </a:endParaRPr>
          </a:p>
        </p:txBody>
      </p:sp>
      <p:sp>
        <p:nvSpPr>
          <p:cNvPr id="805" name="Google Shape;805;p51"/>
          <p:cNvSpPr txBox="1"/>
          <p:nvPr/>
        </p:nvSpPr>
        <p:spPr>
          <a:xfrm>
            <a:off x="1751425" y="4389125"/>
            <a:ext cx="5561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Calibri"/>
                <a:ea typeface="Calibri"/>
                <a:cs typeface="Calibri"/>
                <a:sym typeface="Calibri"/>
              </a:rPr>
              <a:t>Dynamic subsidence occurs upshear and dynamic lifting downshear – “</a:t>
            </a:r>
            <a:r>
              <a:rPr b="1" lang="en" sz="1600">
                <a:solidFill>
                  <a:schemeClr val="dk1"/>
                </a:solidFill>
                <a:latin typeface="Calibri"/>
                <a:ea typeface="Calibri"/>
                <a:cs typeface="Calibri"/>
                <a:sym typeface="Calibri"/>
              </a:rPr>
              <a:t>Updraft-in-shear effect”</a:t>
            </a:r>
            <a:endParaRPr b="1" sz="1600">
              <a:solidFill>
                <a:schemeClr val="dk1"/>
              </a:solidFill>
              <a:latin typeface="Calibri"/>
              <a:ea typeface="Calibri"/>
              <a:cs typeface="Calibri"/>
              <a:sym typeface="Calibri"/>
            </a:endParaRPr>
          </a:p>
        </p:txBody>
      </p:sp>
      <p:sp>
        <p:nvSpPr>
          <p:cNvPr id="806" name="Google Shape;806;p51"/>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SzPct val="53353"/>
              <a:buNone/>
            </a:pPr>
            <a:r>
              <a:t/>
            </a:r>
            <a:endParaRPr sz="1855"/>
          </a:p>
        </p:txBody>
      </p:sp>
      <p:cxnSp>
        <p:nvCxnSpPr>
          <p:cNvPr id="807" name="Google Shape;807;p51"/>
          <p:cNvCxnSpPr/>
          <p:nvPr/>
        </p:nvCxnSpPr>
        <p:spPr>
          <a:xfrm flipH="1" rot="10800000">
            <a:off x="3744076" y="2541898"/>
            <a:ext cx="1837800" cy="24000"/>
          </a:xfrm>
          <a:prstGeom prst="straightConnector1">
            <a:avLst/>
          </a:prstGeom>
          <a:noFill/>
          <a:ln cap="flat" cmpd="sng" w="76200">
            <a:solidFill>
              <a:srgbClr val="0000FF"/>
            </a:solidFill>
            <a:prstDash val="solid"/>
            <a:round/>
            <a:headEnd len="med" w="med" type="none"/>
            <a:tailEnd len="med" w="med" type="stealth"/>
          </a:ln>
        </p:spPr>
      </p:cxnSp>
      <p:sp>
        <p:nvSpPr>
          <p:cNvPr id="808" name="Google Shape;808;p51"/>
          <p:cNvSpPr txBox="1"/>
          <p:nvPr/>
        </p:nvSpPr>
        <p:spPr>
          <a:xfrm>
            <a:off x="4060950" y="1054175"/>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alibri"/>
                <a:ea typeface="Calibri"/>
                <a:cs typeface="Calibri"/>
                <a:sym typeface="Calibri"/>
              </a:rPr>
              <a:t>Updraft</a:t>
            </a:r>
            <a:endParaRPr b="1" sz="19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cxnSp>
        <p:nvCxnSpPr>
          <p:cNvPr id="814" name="Google Shape;814;p52"/>
          <p:cNvCxnSpPr/>
          <p:nvPr/>
        </p:nvCxnSpPr>
        <p:spPr>
          <a:xfrm rot="10800000">
            <a:off x="5731888" y="2922906"/>
            <a:ext cx="0" cy="877500"/>
          </a:xfrm>
          <a:prstGeom prst="straightConnector1">
            <a:avLst/>
          </a:prstGeom>
          <a:noFill/>
          <a:ln cap="flat" cmpd="sng" w="28575">
            <a:solidFill>
              <a:schemeClr val="dk1"/>
            </a:solidFill>
            <a:prstDash val="solid"/>
            <a:round/>
            <a:headEnd len="med" w="med" type="none"/>
            <a:tailEnd len="med" w="med" type="triangle"/>
          </a:ln>
        </p:spPr>
      </p:cxnSp>
      <p:sp>
        <p:nvSpPr>
          <p:cNvPr id="815" name="Google Shape;815;p52"/>
          <p:cNvSpPr/>
          <p:nvPr/>
        </p:nvSpPr>
        <p:spPr>
          <a:xfrm>
            <a:off x="3160550" y="15826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chemeClr val="dk1"/>
            </a:solidFill>
            <a:prstDash val="dot"/>
            <a:round/>
            <a:headEnd len="med" w="med" type="none"/>
            <a:tailEnd len="med" w="med" type="none"/>
          </a:ln>
        </p:spPr>
      </p:sp>
      <p:pic>
        <p:nvPicPr>
          <p:cNvPr id="816" name="Google Shape;816;p52"/>
          <p:cNvPicPr preferRelativeResize="0"/>
          <p:nvPr/>
        </p:nvPicPr>
        <p:blipFill>
          <a:blip r:embed="rId3">
            <a:alphaModFix/>
          </a:blip>
          <a:stretch>
            <a:fillRect/>
          </a:stretch>
        </p:blipFill>
        <p:spPr>
          <a:xfrm flipH="1">
            <a:off x="5550373" y="1714383"/>
            <a:ext cx="720875" cy="1142375"/>
          </a:xfrm>
          <a:prstGeom prst="rect">
            <a:avLst/>
          </a:prstGeom>
          <a:noFill/>
          <a:ln>
            <a:noFill/>
          </a:ln>
        </p:spPr>
      </p:pic>
      <p:sp>
        <p:nvSpPr>
          <p:cNvPr id="817" name="Google Shape;817;p52"/>
          <p:cNvSpPr txBox="1"/>
          <p:nvPr/>
        </p:nvSpPr>
        <p:spPr>
          <a:xfrm>
            <a:off x="1751425" y="4389125"/>
            <a:ext cx="5561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Calibri"/>
                <a:ea typeface="Calibri"/>
                <a:cs typeface="Calibri"/>
                <a:sym typeface="Calibri"/>
              </a:rPr>
              <a:t>Generates a </a:t>
            </a:r>
            <a:r>
              <a:rPr b="1" lang="en" sz="1600">
                <a:solidFill>
                  <a:schemeClr val="dk1"/>
                </a:solidFill>
                <a:latin typeface="Calibri"/>
                <a:ea typeface="Calibri"/>
                <a:cs typeface="Calibri"/>
                <a:sym typeface="Calibri"/>
              </a:rPr>
              <a:t>vacuum</a:t>
            </a:r>
            <a:r>
              <a:rPr lang="en" sz="1600">
                <a:solidFill>
                  <a:schemeClr val="dk1"/>
                </a:solidFill>
                <a:latin typeface="Calibri"/>
                <a:ea typeface="Calibri"/>
                <a:cs typeface="Calibri"/>
                <a:sym typeface="Calibri"/>
              </a:rPr>
              <a:t> causing deep lifting downshear of updraft </a:t>
            </a:r>
            <a:endParaRPr b="1" sz="1600">
              <a:solidFill>
                <a:schemeClr val="dk1"/>
              </a:solidFill>
              <a:latin typeface="Calibri"/>
              <a:ea typeface="Calibri"/>
              <a:cs typeface="Calibri"/>
              <a:sym typeface="Calibri"/>
            </a:endParaRPr>
          </a:p>
        </p:txBody>
      </p:sp>
      <p:sp>
        <p:nvSpPr>
          <p:cNvPr id="818" name="Google Shape;818;p52"/>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SzPct val="53353"/>
              <a:buNone/>
            </a:pPr>
            <a:r>
              <a:t/>
            </a:r>
            <a:endParaRPr sz="1855"/>
          </a:p>
        </p:txBody>
      </p:sp>
      <p:cxnSp>
        <p:nvCxnSpPr>
          <p:cNvPr id="819" name="Google Shape;819;p52"/>
          <p:cNvCxnSpPr/>
          <p:nvPr/>
        </p:nvCxnSpPr>
        <p:spPr>
          <a:xfrm flipH="1" rot="10800000">
            <a:off x="3744076" y="2541898"/>
            <a:ext cx="1837800" cy="24000"/>
          </a:xfrm>
          <a:prstGeom prst="straightConnector1">
            <a:avLst/>
          </a:prstGeom>
          <a:noFill/>
          <a:ln cap="flat" cmpd="sng" w="76200">
            <a:solidFill>
              <a:srgbClr val="0000FF"/>
            </a:solidFill>
            <a:prstDash val="solid"/>
            <a:round/>
            <a:headEnd len="med" w="med" type="none"/>
            <a:tailEnd len="med" w="med" type="stealth"/>
          </a:ln>
        </p:spPr>
      </p:cxnSp>
      <p:sp>
        <p:nvSpPr>
          <p:cNvPr id="820" name="Google Shape;820;p52"/>
          <p:cNvSpPr txBox="1"/>
          <p:nvPr/>
        </p:nvSpPr>
        <p:spPr>
          <a:xfrm>
            <a:off x="3849863" y="2618713"/>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821" name="Google Shape;821;p52"/>
          <p:cNvSpPr txBox="1"/>
          <p:nvPr/>
        </p:nvSpPr>
        <p:spPr>
          <a:xfrm>
            <a:off x="4060950" y="1054175"/>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alibri"/>
                <a:ea typeface="Calibri"/>
                <a:cs typeface="Calibri"/>
                <a:sym typeface="Calibri"/>
              </a:rPr>
              <a:t>Updraft</a:t>
            </a:r>
            <a:endParaRPr b="1" sz="19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a:t>
            </a:r>
            <a:r>
              <a:rPr b="1" lang="en" sz="2600" u="sng">
                <a:solidFill>
                  <a:schemeClr val="dk1"/>
                </a:solidFill>
                <a:latin typeface="Calibri"/>
                <a:ea typeface="Calibri"/>
                <a:cs typeface="Calibri"/>
                <a:sym typeface="Calibri"/>
              </a:rPr>
              <a:t>four </a:t>
            </a:r>
            <a:r>
              <a:rPr b="1" lang="en" sz="2600" u="sng">
                <a:solidFill>
                  <a:schemeClr val="dk1"/>
                </a:solidFill>
                <a:latin typeface="Calibri"/>
                <a:ea typeface="Calibri"/>
                <a:cs typeface="Calibri"/>
                <a:sym typeface="Calibri"/>
              </a:rPr>
              <a:t>lectures, let’s explain:</a:t>
            </a:r>
            <a:endParaRPr/>
          </a:p>
        </p:txBody>
      </p:sp>
      <p:sp>
        <p:nvSpPr>
          <p:cNvPr id="100" name="Google Shape;100;p17"/>
          <p:cNvSpPr txBox="1"/>
          <p:nvPr/>
        </p:nvSpPr>
        <p:spPr>
          <a:xfrm>
            <a:off x="0" y="1287900"/>
            <a:ext cx="61767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Origins of midlevel updraft rotation (mesocyclone)</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arenR"/>
            </a:pPr>
            <a:r>
              <a:rPr b="1" lang="en" sz="1800">
                <a:solidFill>
                  <a:schemeClr val="dk1"/>
                </a:solidFill>
                <a:latin typeface="Calibri"/>
                <a:ea typeface="Calibri"/>
                <a:cs typeface="Calibri"/>
                <a:sym typeface="Calibri"/>
              </a:rPr>
              <a:t>Dynamic pressure perturbations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53"/>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8" name="Google Shape;828;p53"/>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Straight Hodograph</a:t>
            </a:r>
            <a:endParaRPr/>
          </a:p>
        </p:txBody>
      </p:sp>
      <p:sp>
        <p:nvSpPr>
          <p:cNvPr id="829" name="Google Shape;829;p53"/>
          <p:cNvSpPr txBox="1"/>
          <p:nvPr/>
        </p:nvSpPr>
        <p:spPr>
          <a:xfrm>
            <a:off x="6850778" y="2170099"/>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830" name="Google Shape;830;p53"/>
          <p:cNvSpPr txBox="1"/>
          <p:nvPr/>
        </p:nvSpPr>
        <p:spPr>
          <a:xfrm>
            <a:off x="4559651" y="11782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831" name="Google Shape;831;p53"/>
          <p:cNvSpPr txBox="1"/>
          <p:nvPr/>
        </p:nvSpPr>
        <p:spPr>
          <a:xfrm>
            <a:off x="4568276" y="21401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832" name="Google Shape;832;p53"/>
          <p:cNvSpPr txBox="1"/>
          <p:nvPr/>
        </p:nvSpPr>
        <p:spPr>
          <a:xfrm>
            <a:off x="4599767" y="3026276"/>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00FF"/>
                </a:solidFill>
                <a:latin typeface="Calibri"/>
                <a:ea typeface="Calibri"/>
                <a:cs typeface="Calibri"/>
                <a:sym typeface="Calibri"/>
              </a:rPr>
              <a:t>H</a:t>
            </a:r>
            <a:endParaRPr sz="2400">
              <a:solidFill>
                <a:srgbClr val="0000FF"/>
              </a:solidFill>
              <a:latin typeface="Calibri"/>
              <a:ea typeface="Calibri"/>
              <a:cs typeface="Calibri"/>
              <a:sym typeface="Calibri"/>
            </a:endParaRPr>
          </a:p>
        </p:txBody>
      </p:sp>
      <p:sp>
        <p:nvSpPr>
          <p:cNvPr id="833" name="Google Shape;833;p53"/>
          <p:cNvSpPr txBox="1"/>
          <p:nvPr/>
        </p:nvSpPr>
        <p:spPr>
          <a:xfrm>
            <a:off x="6855578" y="3026274"/>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0000"/>
                </a:solidFill>
                <a:latin typeface="Calibri"/>
                <a:ea typeface="Calibri"/>
                <a:cs typeface="Calibri"/>
                <a:sym typeface="Calibri"/>
              </a:rPr>
              <a:t>L</a:t>
            </a:r>
            <a:endParaRPr sz="2400">
              <a:solidFill>
                <a:srgbClr val="FF0000"/>
              </a:solidFill>
              <a:latin typeface="Calibri"/>
              <a:ea typeface="Calibri"/>
              <a:cs typeface="Calibri"/>
              <a:sym typeface="Calibri"/>
            </a:endParaRPr>
          </a:p>
        </p:txBody>
      </p:sp>
      <p:cxnSp>
        <p:nvCxnSpPr>
          <p:cNvPr id="834" name="Google Shape;834;p53"/>
          <p:cNvCxnSpPr/>
          <p:nvPr/>
        </p:nvCxnSpPr>
        <p:spPr>
          <a:xfrm>
            <a:off x="5225688" y="3385133"/>
            <a:ext cx="1363500" cy="300"/>
          </a:xfrm>
          <a:prstGeom prst="straightConnector1">
            <a:avLst/>
          </a:prstGeom>
          <a:noFill/>
          <a:ln cap="flat" cmpd="sng" w="19050">
            <a:solidFill>
              <a:srgbClr val="0000FF"/>
            </a:solidFill>
            <a:prstDash val="solid"/>
            <a:round/>
            <a:headEnd len="med" w="med" type="none"/>
            <a:tailEnd len="med" w="med" type="triangle"/>
          </a:ln>
        </p:spPr>
      </p:cxnSp>
      <p:sp>
        <p:nvSpPr>
          <p:cNvPr id="835" name="Google Shape;835;p53"/>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836" name="Google Shape;836;p53"/>
          <p:cNvSpPr txBox="1"/>
          <p:nvPr/>
        </p:nvSpPr>
        <p:spPr>
          <a:xfrm>
            <a:off x="6830153" y="1139624"/>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cxnSp>
        <p:nvCxnSpPr>
          <p:cNvPr id="837" name="Google Shape;837;p53"/>
          <p:cNvCxnSpPr/>
          <p:nvPr/>
        </p:nvCxnSpPr>
        <p:spPr>
          <a:xfrm>
            <a:off x="5225688" y="1501320"/>
            <a:ext cx="1363500" cy="300"/>
          </a:xfrm>
          <a:prstGeom prst="straightConnector1">
            <a:avLst/>
          </a:prstGeom>
          <a:noFill/>
          <a:ln cap="flat" cmpd="sng" w="19050">
            <a:solidFill>
              <a:srgbClr val="0000FF"/>
            </a:solidFill>
            <a:prstDash val="solid"/>
            <a:round/>
            <a:headEnd len="med" w="med" type="none"/>
            <a:tailEnd len="med" w="med" type="triangle"/>
          </a:ln>
        </p:spPr>
      </p:cxnSp>
      <p:cxnSp>
        <p:nvCxnSpPr>
          <p:cNvPr id="838" name="Google Shape;838;p53"/>
          <p:cNvCxnSpPr/>
          <p:nvPr/>
        </p:nvCxnSpPr>
        <p:spPr>
          <a:xfrm>
            <a:off x="5225688" y="2493195"/>
            <a:ext cx="1363500" cy="300"/>
          </a:xfrm>
          <a:prstGeom prst="straightConnector1">
            <a:avLst/>
          </a:prstGeom>
          <a:noFill/>
          <a:ln cap="flat" cmpd="sng" w="19050">
            <a:solidFill>
              <a:srgbClr val="0000FF"/>
            </a:solidFill>
            <a:prstDash val="solid"/>
            <a:round/>
            <a:headEnd len="med" w="med" type="none"/>
            <a:tailEnd len="med" w="med" type="triangle"/>
          </a:ln>
        </p:spPr>
      </p:cxnSp>
      <p:sp>
        <p:nvSpPr>
          <p:cNvPr id="839" name="Google Shape;839;p53"/>
          <p:cNvSpPr txBox="1"/>
          <p:nvPr/>
        </p:nvSpPr>
        <p:spPr>
          <a:xfrm>
            <a:off x="579050" y="1228650"/>
            <a:ext cx="3315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Let's look at the straight hodograph case…</a:t>
            </a:r>
            <a:endParaRPr/>
          </a:p>
        </p:txBody>
      </p:sp>
      <p:cxnSp>
        <p:nvCxnSpPr>
          <p:cNvPr id="840" name="Google Shape;840;p53"/>
          <p:cNvCxnSpPr/>
          <p:nvPr/>
        </p:nvCxnSpPr>
        <p:spPr>
          <a:xfrm flipH="1" rot="10800000">
            <a:off x="1222700" y="2455875"/>
            <a:ext cx="905400" cy="11700"/>
          </a:xfrm>
          <a:prstGeom prst="straightConnector1">
            <a:avLst/>
          </a:prstGeom>
          <a:noFill/>
          <a:ln cap="flat" cmpd="sng" w="38100">
            <a:solidFill>
              <a:srgbClr val="FF0000"/>
            </a:solidFill>
            <a:prstDash val="solid"/>
            <a:round/>
            <a:headEnd len="med" w="med" type="none"/>
            <a:tailEnd len="med" w="med" type="none"/>
          </a:ln>
        </p:spPr>
      </p:cxnSp>
      <p:cxnSp>
        <p:nvCxnSpPr>
          <p:cNvPr id="841" name="Google Shape;841;p53"/>
          <p:cNvCxnSpPr/>
          <p:nvPr/>
        </p:nvCxnSpPr>
        <p:spPr>
          <a:xfrm flipH="1" rot="10800000">
            <a:off x="2131050" y="2456550"/>
            <a:ext cx="925800" cy="2400"/>
          </a:xfrm>
          <a:prstGeom prst="straightConnector1">
            <a:avLst/>
          </a:prstGeom>
          <a:noFill/>
          <a:ln cap="flat" cmpd="sng" w="38100">
            <a:solidFill>
              <a:srgbClr val="00FF00"/>
            </a:solidFill>
            <a:prstDash val="solid"/>
            <a:round/>
            <a:headEnd len="med" w="med" type="none"/>
            <a:tailEnd len="med" w="med" type="none"/>
          </a:ln>
        </p:spPr>
      </p:cxnSp>
      <p:cxnSp>
        <p:nvCxnSpPr>
          <p:cNvPr id="842" name="Google Shape;842;p53"/>
          <p:cNvCxnSpPr/>
          <p:nvPr/>
        </p:nvCxnSpPr>
        <p:spPr>
          <a:xfrm flipH="1" rot="10800000">
            <a:off x="438300" y="2467600"/>
            <a:ext cx="789000" cy="9900"/>
          </a:xfrm>
          <a:prstGeom prst="straightConnector1">
            <a:avLst/>
          </a:prstGeom>
          <a:noFill/>
          <a:ln cap="flat" cmpd="sng" w="38100">
            <a:solidFill>
              <a:srgbClr val="FF00FF"/>
            </a:solidFill>
            <a:prstDash val="solid"/>
            <a:round/>
            <a:headEnd len="med" w="med" type="none"/>
            <a:tailEnd len="med" w="med" type="none"/>
          </a:ln>
        </p:spPr>
      </p:cxnSp>
      <p:sp>
        <p:nvSpPr>
          <p:cNvPr id="843" name="Google Shape;843;p53"/>
          <p:cNvSpPr txBox="1"/>
          <p:nvPr/>
        </p:nvSpPr>
        <p:spPr>
          <a:xfrm>
            <a:off x="5320200" y="806450"/>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t>Updraft</a:t>
            </a:r>
            <a:endParaRPr b="1" sz="1900"/>
          </a:p>
        </p:txBody>
      </p:sp>
      <p:sp>
        <p:nvSpPr>
          <p:cNvPr id="844" name="Google Shape;844;p53"/>
          <p:cNvSpPr txBox="1"/>
          <p:nvPr/>
        </p:nvSpPr>
        <p:spPr>
          <a:xfrm>
            <a:off x="55821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sp>
        <p:nvSpPr>
          <p:cNvPr id="845" name="Google Shape;845;p53"/>
          <p:cNvSpPr txBox="1"/>
          <p:nvPr/>
        </p:nvSpPr>
        <p:spPr>
          <a:xfrm>
            <a:off x="54029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sp>
        <p:nvSpPr>
          <p:cNvPr id="846" name="Google Shape;846;p53"/>
          <p:cNvSpPr txBox="1"/>
          <p:nvPr/>
        </p:nvSpPr>
        <p:spPr>
          <a:xfrm>
            <a:off x="1879500" y="1786125"/>
            <a:ext cx="1486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000FF"/>
                </a:solidFill>
              </a:rPr>
              <a:t>Shear Vectors</a:t>
            </a:r>
            <a:endParaRPr sz="1500">
              <a:solidFill>
                <a:srgbClr val="0000FF"/>
              </a:solidFill>
            </a:endParaRPr>
          </a:p>
        </p:txBody>
      </p:sp>
      <p:cxnSp>
        <p:nvCxnSpPr>
          <p:cNvPr id="847" name="Google Shape;847;p53"/>
          <p:cNvCxnSpPr/>
          <p:nvPr/>
        </p:nvCxnSpPr>
        <p:spPr>
          <a:xfrm>
            <a:off x="438290" y="2232788"/>
            <a:ext cx="789900" cy="0"/>
          </a:xfrm>
          <a:prstGeom prst="straightConnector1">
            <a:avLst/>
          </a:prstGeom>
          <a:noFill/>
          <a:ln cap="flat" cmpd="sng" w="19050">
            <a:solidFill>
              <a:srgbClr val="0000FF"/>
            </a:solidFill>
            <a:prstDash val="solid"/>
            <a:round/>
            <a:headEnd len="med" w="med" type="none"/>
            <a:tailEnd len="med" w="med" type="triangle"/>
          </a:ln>
        </p:spPr>
      </p:cxnSp>
      <p:cxnSp>
        <p:nvCxnSpPr>
          <p:cNvPr id="848" name="Google Shape;848;p53"/>
          <p:cNvCxnSpPr/>
          <p:nvPr/>
        </p:nvCxnSpPr>
        <p:spPr>
          <a:xfrm>
            <a:off x="1300206" y="2232788"/>
            <a:ext cx="799200" cy="0"/>
          </a:xfrm>
          <a:prstGeom prst="straightConnector1">
            <a:avLst/>
          </a:prstGeom>
          <a:noFill/>
          <a:ln cap="flat" cmpd="sng" w="19050">
            <a:solidFill>
              <a:srgbClr val="0000FF"/>
            </a:solidFill>
            <a:prstDash val="solid"/>
            <a:round/>
            <a:headEnd len="med" w="med" type="none"/>
            <a:tailEnd len="med" w="med" type="triangle"/>
          </a:ln>
        </p:spPr>
      </p:cxnSp>
      <p:cxnSp>
        <p:nvCxnSpPr>
          <p:cNvPr id="849" name="Google Shape;849;p53"/>
          <p:cNvCxnSpPr/>
          <p:nvPr/>
        </p:nvCxnSpPr>
        <p:spPr>
          <a:xfrm>
            <a:off x="2190890" y="2232788"/>
            <a:ext cx="863700" cy="0"/>
          </a:xfrm>
          <a:prstGeom prst="straightConnector1">
            <a:avLst/>
          </a:prstGeom>
          <a:noFill/>
          <a:ln cap="flat" cmpd="sng" w="19050">
            <a:solidFill>
              <a:srgbClr val="0000FF"/>
            </a:solidFill>
            <a:prstDash val="solid"/>
            <a:round/>
            <a:headEnd len="med" w="med" type="none"/>
            <a:tailEnd len="med" w="med" type="triangle"/>
          </a:ln>
        </p:spPr>
      </p:cxnSp>
      <p:grpSp>
        <p:nvGrpSpPr>
          <p:cNvPr id="850" name="Google Shape;850;p53"/>
          <p:cNvGrpSpPr/>
          <p:nvPr/>
        </p:nvGrpSpPr>
        <p:grpSpPr>
          <a:xfrm>
            <a:off x="7606724" y="3946300"/>
            <a:ext cx="1911521" cy="1218700"/>
            <a:chOff x="7606724" y="3946300"/>
            <a:chExt cx="1911521" cy="1218700"/>
          </a:xfrm>
        </p:grpSpPr>
        <p:cxnSp>
          <p:nvCxnSpPr>
            <p:cNvPr id="851" name="Google Shape;851;p53"/>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852" name="Google Shape;852;p53"/>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853" name="Google Shape;853;p53"/>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854" name="Google Shape;854;p53"/>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855" name="Google Shape;855;p53"/>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856" name="Google Shape;856;p53"/>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54"/>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3" name="Google Shape;863;p54"/>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Straight Hodograph</a:t>
            </a:r>
            <a:endParaRPr/>
          </a:p>
        </p:txBody>
      </p:sp>
      <p:sp>
        <p:nvSpPr>
          <p:cNvPr id="864" name="Google Shape;864;p54"/>
          <p:cNvSpPr txBox="1"/>
          <p:nvPr/>
        </p:nvSpPr>
        <p:spPr>
          <a:xfrm>
            <a:off x="6850778" y="2170099"/>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865" name="Google Shape;865;p54"/>
          <p:cNvSpPr txBox="1"/>
          <p:nvPr/>
        </p:nvSpPr>
        <p:spPr>
          <a:xfrm>
            <a:off x="4559651" y="11782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866" name="Google Shape;866;p54"/>
          <p:cNvSpPr txBox="1"/>
          <p:nvPr/>
        </p:nvSpPr>
        <p:spPr>
          <a:xfrm>
            <a:off x="4568276" y="21401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867" name="Google Shape;867;p54"/>
          <p:cNvSpPr txBox="1"/>
          <p:nvPr/>
        </p:nvSpPr>
        <p:spPr>
          <a:xfrm>
            <a:off x="4599767" y="3026276"/>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00FF"/>
                </a:solidFill>
                <a:latin typeface="Calibri"/>
                <a:ea typeface="Calibri"/>
                <a:cs typeface="Calibri"/>
                <a:sym typeface="Calibri"/>
              </a:rPr>
              <a:t>H</a:t>
            </a:r>
            <a:endParaRPr sz="2400">
              <a:solidFill>
                <a:srgbClr val="0000FF"/>
              </a:solidFill>
              <a:latin typeface="Calibri"/>
              <a:ea typeface="Calibri"/>
              <a:cs typeface="Calibri"/>
              <a:sym typeface="Calibri"/>
            </a:endParaRPr>
          </a:p>
        </p:txBody>
      </p:sp>
      <p:sp>
        <p:nvSpPr>
          <p:cNvPr id="868" name="Google Shape;868;p54"/>
          <p:cNvSpPr txBox="1"/>
          <p:nvPr/>
        </p:nvSpPr>
        <p:spPr>
          <a:xfrm>
            <a:off x="6855578" y="3026274"/>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0000"/>
                </a:solidFill>
                <a:latin typeface="Calibri"/>
                <a:ea typeface="Calibri"/>
                <a:cs typeface="Calibri"/>
                <a:sym typeface="Calibri"/>
              </a:rPr>
              <a:t>L</a:t>
            </a:r>
            <a:endParaRPr sz="2400">
              <a:solidFill>
                <a:srgbClr val="FF0000"/>
              </a:solidFill>
              <a:latin typeface="Calibri"/>
              <a:ea typeface="Calibri"/>
              <a:cs typeface="Calibri"/>
              <a:sym typeface="Calibri"/>
            </a:endParaRPr>
          </a:p>
        </p:txBody>
      </p:sp>
      <p:sp>
        <p:nvSpPr>
          <p:cNvPr id="869" name="Google Shape;869;p54"/>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870" name="Google Shape;870;p54"/>
          <p:cNvSpPr txBox="1"/>
          <p:nvPr/>
        </p:nvSpPr>
        <p:spPr>
          <a:xfrm>
            <a:off x="6830153" y="1139624"/>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871" name="Google Shape;871;p54"/>
          <p:cNvSpPr txBox="1"/>
          <p:nvPr/>
        </p:nvSpPr>
        <p:spPr>
          <a:xfrm>
            <a:off x="579050" y="1228650"/>
            <a:ext cx="3315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Let's look at the straight hodograph case…</a:t>
            </a:r>
            <a:endParaRPr/>
          </a:p>
        </p:txBody>
      </p:sp>
      <p:sp>
        <p:nvSpPr>
          <p:cNvPr id="872" name="Google Shape;872;p54"/>
          <p:cNvSpPr txBox="1"/>
          <p:nvPr/>
        </p:nvSpPr>
        <p:spPr>
          <a:xfrm>
            <a:off x="55821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sp>
        <p:nvSpPr>
          <p:cNvPr id="873" name="Google Shape;873;p54"/>
          <p:cNvSpPr txBox="1"/>
          <p:nvPr/>
        </p:nvSpPr>
        <p:spPr>
          <a:xfrm>
            <a:off x="54029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cxnSp>
        <p:nvCxnSpPr>
          <p:cNvPr id="874" name="Google Shape;874;p54"/>
          <p:cNvCxnSpPr/>
          <p:nvPr/>
        </p:nvCxnSpPr>
        <p:spPr>
          <a:xfrm rot="10800000">
            <a:off x="7298950" y="1963749"/>
            <a:ext cx="0" cy="1337400"/>
          </a:xfrm>
          <a:prstGeom prst="straightConnector1">
            <a:avLst/>
          </a:prstGeom>
          <a:noFill/>
          <a:ln cap="flat" cmpd="sng" w="76200">
            <a:solidFill>
              <a:schemeClr val="dk1"/>
            </a:solidFill>
            <a:prstDash val="solid"/>
            <a:round/>
            <a:headEnd len="med" w="med" type="none"/>
            <a:tailEnd len="med" w="med" type="triangle"/>
          </a:ln>
        </p:spPr>
      </p:cxnSp>
      <p:cxnSp>
        <p:nvCxnSpPr>
          <p:cNvPr id="875" name="Google Shape;875;p54"/>
          <p:cNvCxnSpPr/>
          <p:nvPr/>
        </p:nvCxnSpPr>
        <p:spPr>
          <a:xfrm>
            <a:off x="4521660" y="1971546"/>
            <a:ext cx="0" cy="1342800"/>
          </a:xfrm>
          <a:prstGeom prst="straightConnector1">
            <a:avLst/>
          </a:prstGeom>
          <a:noFill/>
          <a:ln cap="flat" cmpd="sng" w="76200">
            <a:solidFill>
              <a:schemeClr val="dk1"/>
            </a:solidFill>
            <a:prstDash val="solid"/>
            <a:round/>
            <a:headEnd len="med" w="med" type="none"/>
            <a:tailEnd len="med" w="med" type="triangle"/>
          </a:ln>
        </p:spPr>
      </p:cxnSp>
      <p:sp>
        <p:nvSpPr>
          <p:cNvPr id="876" name="Google Shape;876;p54"/>
          <p:cNvSpPr txBox="1"/>
          <p:nvPr/>
        </p:nvSpPr>
        <p:spPr>
          <a:xfrm>
            <a:off x="7361923" y="2604000"/>
            <a:ext cx="13635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00"/>
                </a:solidFill>
                <a:latin typeface="Calibri"/>
                <a:ea typeface="Calibri"/>
                <a:cs typeface="Calibri"/>
                <a:sym typeface="Calibri"/>
              </a:rPr>
              <a:t>dynamic</a:t>
            </a:r>
            <a:endParaRPr b="1" sz="1700">
              <a:solidFill>
                <a:srgbClr val="FF0000"/>
              </a:solidFill>
              <a:latin typeface="Calibri"/>
              <a:ea typeface="Calibri"/>
              <a:cs typeface="Calibri"/>
              <a:sym typeface="Calibri"/>
            </a:endParaRPr>
          </a:p>
          <a:p>
            <a:pPr indent="0" lvl="0" marL="0" rtl="0" algn="l">
              <a:spcBef>
                <a:spcPts val="0"/>
              </a:spcBef>
              <a:spcAft>
                <a:spcPts val="0"/>
              </a:spcAft>
              <a:buNone/>
            </a:pPr>
            <a:r>
              <a:rPr b="1" lang="en" sz="1700">
                <a:solidFill>
                  <a:srgbClr val="FF0000"/>
                </a:solidFill>
                <a:latin typeface="Calibri"/>
                <a:ea typeface="Calibri"/>
                <a:cs typeface="Calibri"/>
                <a:sym typeface="Calibri"/>
              </a:rPr>
              <a:t>lifting downshear!</a:t>
            </a:r>
            <a:endParaRPr b="1" sz="1700">
              <a:solidFill>
                <a:srgbClr val="FF0000"/>
              </a:solidFill>
              <a:latin typeface="Calibri"/>
              <a:ea typeface="Calibri"/>
              <a:cs typeface="Calibri"/>
              <a:sym typeface="Calibri"/>
            </a:endParaRPr>
          </a:p>
        </p:txBody>
      </p:sp>
      <p:sp>
        <p:nvSpPr>
          <p:cNvPr id="877" name="Google Shape;877;p54"/>
          <p:cNvSpPr txBox="1"/>
          <p:nvPr/>
        </p:nvSpPr>
        <p:spPr>
          <a:xfrm>
            <a:off x="3249647" y="2614509"/>
            <a:ext cx="12939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00FF"/>
                </a:solidFill>
                <a:latin typeface="Calibri"/>
                <a:ea typeface="Calibri"/>
                <a:cs typeface="Calibri"/>
                <a:sym typeface="Calibri"/>
              </a:rPr>
              <a:t>dynamic</a:t>
            </a:r>
            <a:endParaRPr b="1" sz="1700">
              <a:solidFill>
                <a:srgbClr val="0000FF"/>
              </a:solidFill>
              <a:latin typeface="Calibri"/>
              <a:ea typeface="Calibri"/>
              <a:cs typeface="Calibri"/>
              <a:sym typeface="Calibri"/>
            </a:endParaRPr>
          </a:p>
          <a:p>
            <a:pPr indent="0" lvl="0" marL="0" rtl="0" algn="l">
              <a:spcBef>
                <a:spcPts val="0"/>
              </a:spcBef>
              <a:spcAft>
                <a:spcPts val="0"/>
              </a:spcAft>
              <a:buNone/>
            </a:pPr>
            <a:r>
              <a:rPr b="1" lang="en" sz="1700">
                <a:solidFill>
                  <a:srgbClr val="0000FF"/>
                </a:solidFill>
                <a:latin typeface="Calibri"/>
                <a:ea typeface="Calibri"/>
                <a:cs typeface="Calibri"/>
                <a:sym typeface="Calibri"/>
              </a:rPr>
              <a:t>subsidence</a:t>
            </a:r>
            <a:endParaRPr b="1" sz="1700">
              <a:solidFill>
                <a:srgbClr val="0000FF"/>
              </a:solidFill>
              <a:latin typeface="Calibri"/>
              <a:ea typeface="Calibri"/>
              <a:cs typeface="Calibri"/>
              <a:sym typeface="Calibri"/>
            </a:endParaRPr>
          </a:p>
          <a:p>
            <a:pPr indent="0" lvl="0" marL="0" rtl="0" algn="l">
              <a:spcBef>
                <a:spcPts val="0"/>
              </a:spcBef>
              <a:spcAft>
                <a:spcPts val="0"/>
              </a:spcAft>
              <a:buNone/>
            </a:pPr>
            <a:r>
              <a:rPr b="1" lang="en" sz="1700">
                <a:solidFill>
                  <a:srgbClr val="0000FF"/>
                </a:solidFill>
                <a:latin typeface="Calibri"/>
                <a:ea typeface="Calibri"/>
                <a:cs typeface="Calibri"/>
                <a:sym typeface="Calibri"/>
              </a:rPr>
              <a:t>upshear!</a:t>
            </a:r>
            <a:endParaRPr b="1" sz="1700">
              <a:solidFill>
                <a:srgbClr val="0000FF"/>
              </a:solidFill>
              <a:latin typeface="Calibri"/>
              <a:ea typeface="Calibri"/>
              <a:cs typeface="Calibri"/>
              <a:sym typeface="Calibri"/>
            </a:endParaRPr>
          </a:p>
        </p:txBody>
      </p:sp>
      <p:sp>
        <p:nvSpPr>
          <p:cNvPr id="878" name="Google Shape;878;p54"/>
          <p:cNvSpPr txBox="1"/>
          <p:nvPr/>
        </p:nvSpPr>
        <p:spPr>
          <a:xfrm>
            <a:off x="152400" y="3289375"/>
            <a:ext cx="3652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libri"/>
                <a:ea typeface="Calibri"/>
                <a:cs typeface="Calibri"/>
                <a:sym typeface="Calibri"/>
              </a:rPr>
              <a:t>Neither RM nor LM enhanced/suppressed</a:t>
            </a:r>
            <a:endParaRPr b="1" sz="1700">
              <a:latin typeface="Calibri"/>
              <a:ea typeface="Calibri"/>
              <a:cs typeface="Calibri"/>
              <a:sym typeface="Calibri"/>
            </a:endParaRPr>
          </a:p>
        </p:txBody>
      </p:sp>
      <p:cxnSp>
        <p:nvCxnSpPr>
          <p:cNvPr id="879" name="Google Shape;879;p54"/>
          <p:cNvCxnSpPr/>
          <p:nvPr/>
        </p:nvCxnSpPr>
        <p:spPr>
          <a:xfrm flipH="1" rot="10800000">
            <a:off x="1222700" y="2455875"/>
            <a:ext cx="905400" cy="11700"/>
          </a:xfrm>
          <a:prstGeom prst="straightConnector1">
            <a:avLst/>
          </a:prstGeom>
          <a:noFill/>
          <a:ln cap="flat" cmpd="sng" w="38100">
            <a:solidFill>
              <a:srgbClr val="FF0000"/>
            </a:solidFill>
            <a:prstDash val="solid"/>
            <a:round/>
            <a:headEnd len="med" w="med" type="none"/>
            <a:tailEnd len="med" w="med" type="none"/>
          </a:ln>
        </p:spPr>
      </p:cxnSp>
      <p:cxnSp>
        <p:nvCxnSpPr>
          <p:cNvPr id="880" name="Google Shape;880;p54"/>
          <p:cNvCxnSpPr/>
          <p:nvPr/>
        </p:nvCxnSpPr>
        <p:spPr>
          <a:xfrm flipH="1" rot="10800000">
            <a:off x="2131050" y="2456550"/>
            <a:ext cx="925800" cy="2400"/>
          </a:xfrm>
          <a:prstGeom prst="straightConnector1">
            <a:avLst/>
          </a:prstGeom>
          <a:noFill/>
          <a:ln cap="flat" cmpd="sng" w="38100">
            <a:solidFill>
              <a:srgbClr val="00FF00"/>
            </a:solidFill>
            <a:prstDash val="solid"/>
            <a:round/>
            <a:headEnd len="med" w="med" type="none"/>
            <a:tailEnd len="med" w="med" type="none"/>
          </a:ln>
        </p:spPr>
      </p:cxnSp>
      <p:cxnSp>
        <p:nvCxnSpPr>
          <p:cNvPr id="881" name="Google Shape;881;p54"/>
          <p:cNvCxnSpPr/>
          <p:nvPr/>
        </p:nvCxnSpPr>
        <p:spPr>
          <a:xfrm flipH="1" rot="10800000">
            <a:off x="438300" y="2467600"/>
            <a:ext cx="789000" cy="9900"/>
          </a:xfrm>
          <a:prstGeom prst="straightConnector1">
            <a:avLst/>
          </a:prstGeom>
          <a:noFill/>
          <a:ln cap="flat" cmpd="sng" w="38100">
            <a:solidFill>
              <a:srgbClr val="FF00FF"/>
            </a:solidFill>
            <a:prstDash val="solid"/>
            <a:round/>
            <a:headEnd len="med" w="med" type="none"/>
            <a:tailEnd len="med" w="med" type="none"/>
          </a:ln>
        </p:spPr>
      </p:cxnSp>
      <p:grpSp>
        <p:nvGrpSpPr>
          <p:cNvPr id="882" name="Google Shape;882;p54"/>
          <p:cNvGrpSpPr/>
          <p:nvPr/>
        </p:nvGrpSpPr>
        <p:grpSpPr>
          <a:xfrm>
            <a:off x="7606724" y="3946300"/>
            <a:ext cx="1911521" cy="1218700"/>
            <a:chOff x="7606724" y="3946300"/>
            <a:chExt cx="1911521" cy="1218700"/>
          </a:xfrm>
        </p:grpSpPr>
        <p:cxnSp>
          <p:nvCxnSpPr>
            <p:cNvPr id="883" name="Google Shape;883;p54"/>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884" name="Google Shape;884;p54"/>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885" name="Google Shape;885;p54"/>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886" name="Google Shape;886;p54"/>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887" name="Google Shape;887;p54"/>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888" name="Google Shape;888;p54"/>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55"/>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Straight Hodograph</a:t>
            </a:r>
            <a:endParaRPr/>
          </a:p>
        </p:txBody>
      </p:sp>
      <p:pic>
        <p:nvPicPr>
          <p:cNvPr id="895" name="Google Shape;895;p55"/>
          <p:cNvPicPr preferRelativeResize="0"/>
          <p:nvPr/>
        </p:nvPicPr>
        <p:blipFill>
          <a:blip r:embed="rId3">
            <a:alphaModFix/>
          </a:blip>
          <a:stretch>
            <a:fillRect/>
          </a:stretch>
        </p:blipFill>
        <p:spPr>
          <a:xfrm>
            <a:off x="4376700" y="544600"/>
            <a:ext cx="4654049" cy="4054303"/>
          </a:xfrm>
          <a:prstGeom prst="rect">
            <a:avLst/>
          </a:prstGeom>
          <a:noFill/>
          <a:ln>
            <a:noFill/>
          </a:ln>
        </p:spPr>
      </p:pic>
      <p:sp>
        <p:nvSpPr>
          <p:cNvPr id="896" name="Google Shape;896;p55"/>
          <p:cNvSpPr txBox="1"/>
          <p:nvPr/>
        </p:nvSpPr>
        <p:spPr>
          <a:xfrm>
            <a:off x="96300" y="3331750"/>
            <a:ext cx="4071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Calibri"/>
                <a:ea typeface="Calibri"/>
                <a:cs typeface="Calibri"/>
                <a:sym typeface="Calibri"/>
              </a:rPr>
              <a:t>Neither RM nor LM enhanced/suppressed</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Mirror-image splitting cells!</a:t>
            </a:r>
            <a:endParaRPr b="1" sz="1700">
              <a:latin typeface="Calibri"/>
              <a:ea typeface="Calibri"/>
              <a:cs typeface="Calibri"/>
              <a:sym typeface="Calibri"/>
            </a:endParaRPr>
          </a:p>
        </p:txBody>
      </p:sp>
      <p:cxnSp>
        <p:nvCxnSpPr>
          <p:cNvPr id="897" name="Google Shape;897;p55"/>
          <p:cNvCxnSpPr/>
          <p:nvPr/>
        </p:nvCxnSpPr>
        <p:spPr>
          <a:xfrm flipH="1" rot="10800000">
            <a:off x="1222700" y="2455875"/>
            <a:ext cx="905400" cy="11700"/>
          </a:xfrm>
          <a:prstGeom prst="straightConnector1">
            <a:avLst/>
          </a:prstGeom>
          <a:noFill/>
          <a:ln cap="flat" cmpd="sng" w="38100">
            <a:solidFill>
              <a:srgbClr val="FF0000"/>
            </a:solidFill>
            <a:prstDash val="solid"/>
            <a:round/>
            <a:headEnd len="med" w="med" type="none"/>
            <a:tailEnd len="med" w="med" type="none"/>
          </a:ln>
        </p:spPr>
      </p:cxnSp>
      <p:cxnSp>
        <p:nvCxnSpPr>
          <p:cNvPr id="898" name="Google Shape;898;p55"/>
          <p:cNvCxnSpPr/>
          <p:nvPr/>
        </p:nvCxnSpPr>
        <p:spPr>
          <a:xfrm flipH="1" rot="10800000">
            <a:off x="2131050" y="2456550"/>
            <a:ext cx="925800" cy="2400"/>
          </a:xfrm>
          <a:prstGeom prst="straightConnector1">
            <a:avLst/>
          </a:prstGeom>
          <a:noFill/>
          <a:ln cap="flat" cmpd="sng" w="38100">
            <a:solidFill>
              <a:srgbClr val="00FF00"/>
            </a:solidFill>
            <a:prstDash val="solid"/>
            <a:round/>
            <a:headEnd len="med" w="med" type="none"/>
            <a:tailEnd len="med" w="med" type="none"/>
          </a:ln>
        </p:spPr>
      </p:cxnSp>
      <p:cxnSp>
        <p:nvCxnSpPr>
          <p:cNvPr id="899" name="Google Shape;899;p55"/>
          <p:cNvCxnSpPr/>
          <p:nvPr/>
        </p:nvCxnSpPr>
        <p:spPr>
          <a:xfrm flipH="1" rot="10800000">
            <a:off x="438300" y="2467600"/>
            <a:ext cx="789000" cy="9900"/>
          </a:xfrm>
          <a:prstGeom prst="straightConnector1">
            <a:avLst/>
          </a:prstGeom>
          <a:noFill/>
          <a:ln cap="flat" cmpd="sng" w="38100">
            <a:solidFill>
              <a:srgbClr val="FF00FF"/>
            </a:solidFill>
            <a:prstDash val="solid"/>
            <a:round/>
            <a:headEnd len="med" w="med" type="none"/>
            <a:tailEnd len="med" w="med"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56"/>
          <p:cNvSpPr txBox="1"/>
          <p:nvPr/>
        </p:nvSpPr>
        <p:spPr>
          <a:xfrm>
            <a:off x="59363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cxnSp>
        <p:nvCxnSpPr>
          <p:cNvPr id="906" name="Google Shape;906;p56"/>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907" name="Google Shape;907;p56"/>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908" name="Google Shape;908;p56"/>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sp>
        <p:nvSpPr>
          <p:cNvPr id="909" name="Google Shape;909;p56"/>
          <p:cNvSpPr txBox="1"/>
          <p:nvPr/>
        </p:nvSpPr>
        <p:spPr>
          <a:xfrm>
            <a:off x="579050" y="1228650"/>
            <a:ext cx="471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Now, let’s do a half-circle hodograph!</a:t>
            </a:r>
            <a:endParaRPr/>
          </a:p>
        </p:txBody>
      </p:sp>
      <p:sp>
        <p:nvSpPr>
          <p:cNvPr id="910" name="Google Shape;910;p56"/>
          <p:cNvSpPr txBox="1"/>
          <p:nvPr/>
        </p:nvSpPr>
        <p:spPr>
          <a:xfrm>
            <a:off x="6696228" y="2172349"/>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911" name="Google Shape;911;p56"/>
          <p:cNvSpPr txBox="1"/>
          <p:nvPr/>
        </p:nvSpPr>
        <p:spPr>
          <a:xfrm>
            <a:off x="5497826" y="9313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A4C2F4"/>
                </a:solidFill>
                <a:latin typeface="Calibri"/>
                <a:ea typeface="Calibri"/>
                <a:cs typeface="Calibri"/>
                <a:sym typeface="Calibri"/>
              </a:rPr>
              <a:t>H</a:t>
            </a:r>
            <a:endParaRPr b="1" sz="3000">
              <a:solidFill>
                <a:srgbClr val="A4C2F4"/>
              </a:solidFill>
              <a:latin typeface="Calibri"/>
              <a:ea typeface="Calibri"/>
              <a:cs typeface="Calibri"/>
              <a:sym typeface="Calibri"/>
            </a:endParaRPr>
          </a:p>
        </p:txBody>
      </p:sp>
      <p:sp>
        <p:nvSpPr>
          <p:cNvPr id="912" name="Google Shape;912;p56"/>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3" name="Google Shape;913;p56"/>
          <p:cNvSpPr txBox="1"/>
          <p:nvPr/>
        </p:nvSpPr>
        <p:spPr>
          <a:xfrm>
            <a:off x="4681169" y="2118251"/>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914" name="Google Shape;914;p56"/>
          <p:cNvSpPr txBox="1"/>
          <p:nvPr/>
        </p:nvSpPr>
        <p:spPr>
          <a:xfrm>
            <a:off x="5785226" y="34088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915" name="Google Shape;915;p56"/>
          <p:cNvSpPr txBox="1"/>
          <p:nvPr/>
        </p:nvSpPr>
        <p:spPr>
          <a:xfrm>
            <a:off x="5579428" y="262370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4CCCC"/>
                </a:solidFill>
                <a:latin typeface="Calibri"/>
                <a:ea typeface="Calibri"/>
                <a:cs typeface="Calibri"/>
                <a:sym typeface="Calibri"/>
              </a:rPr>
              <a:t>L</a:t>
            </a:r>
            <a:endParaRPr b="1" sz="3000">
              <a:solidFill>
                <a:srgbClr val="F4CCCC"/>
              </a:solidFill>
              <a:latin typeface="Calibri"/>
              <a:ea typeface="Calibri"/>
              <a:cs typeface="Calibri"/>
              <a:sym typeface="Calibri"/>
            </a:endParaRPr>
          </a:p>
        </p:txBody>
      </p:sp>
      <p:sp>
        <p:nvSpPr>
          <p:cNvPr id="916" name="Google Shape;916;p56"/>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917" name="Google Shape;917;p56"/>
          <p:cNvSpPr txBox="1"/>
          <p:nvPr/>
        </p:nvSpPr>
        <p:spPr>
          <a:xfrm>
            <a:off x="5787411" y="1595648"/>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cxnSp>
        <p:nvCxnSpPr>
          <p:cNvPr id="918" name="Google Shape;918;p56"/>
          <p:cNvCxnSpPr/>
          <p:nvPr/>
        </p:nvCxnSpPr>
        <p:spPr>
          <a:xfrm>
            <a:off x="5704125" y="1293850"/>
            <a:ext cx="172500" cy="560100"/>
          </a:xfrm>
          <a:prstGeom prst="straightConnector1">
            <a:avLst/>
          </a:prstGeom>
          <a:noFill/>
          <a:ln cap="flat" cmpd="sng" w="19050">
            <a:solidFill>
              <a:srgbClr val="0000FF"/>
            </a:solidFill>
            <a:prstDash val="dash"/>
            <a:round/>
            <a:headEnd len="med" w="med" type="none"/>
            <a:tailEnd len="med" w="med" type="triangle"/>
          </a:ln>
        </p:spPr>
      </p:cxnSp>
      <p:cxnSp>
        <p:nvCxnSpPr>
          <p:cNvPr id="919" name="Google Shape;919;p56"/>
          <p:cNvCxnSpPr/>
          <p:nvPr/>
        </p:nvCxnSpPr>
        <p:spPr>
          <a:xfrm>
            <a:off x="5170003" y="2493195"/>
            <a:ext cx="1500300" cy="27300"/>
          </a:xfrm>
          <a:prstGeom prst="straightConnector1">
            <a:avLst/>
          </a:prstGeom>
          <a:noFill/>
          <a:ln cap="flat" cmpd="sng" w="19050">
            <a:solidFill>
              <a:srgbClr val="0000FF"/>
            </a:solidFill>
            <a:prstDash val="solid"/>
            <a:round/>
            <a:headEnd len="med" w="med" type="none"/>
            <a:tailEnd len="med" w="med" type="triangle"/>
          </a:ln>
        </p:spPr>
      </p:cxnSp>
      <p:sp>
        <p:nvSpPr>
          <p:cNvPr id="920" name="Google Shape;920;p56"/>
          <p:cNvSpPr txBox="1"/>
          <p:nvPr/>
        </p:nvSpPr>
        <p:spPr>
          <a:xfrm>
            <a:off x="61155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cxnSp>
        <p:nvCxnSpPr>
          <p:cNvPr id="921" name="Google Shape;921;p56"/>
          <p:cNvCxnSpPr/>
          <p:nvPr/>
        </p:nvCxnSpPr>
        <p:spPr>
          <a:xfrm rot="10800000">
            <a:off x="5764850" y="3050825"/>
            <a:ext cx="210000" cy="589200"/>
          </a:xfrm>
          <a:prstGeom prst="straightConnector1">
            <a:avLst/>
          </a:prstGeom>
          <a:noFill/>
          <a:ln cap="flat" cmpd="sng" w="19050">
            <a:solidFill>
              <a:srgbClr val="0000FF"/>
            </a:solidFill>
            <a:prstDash val="dash"/>
            <a:round/>
            <a:headEnd len="med" w="med" type="none"/>
            <a:tailEnd len="med" w="med" type="triangle"/>
          </a:ln>
        </p:spPr>
      </p:cxnSp>
      <p:sp>
        <p:nvSpPr>
          <p:cNvPr id="922" name="Google Shape;922;p56"/>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cxnSp>
        <p:nvCxnSpPr>
          <p:cNvPr id="923" name="Google Shape;923;p56"/>
          <p:cNvCxnSpPr/>
          <p:nvPr/>
        </p:nvCxnSpPr>
        <p:spPr>
          <a:xfrm rot="10800000">
            <a:off x="1020425" y="2163550"/>
            <a:ext cx="0" cy="1129200"/>
          </a:xfrm>
          <a:prstGeom prst="straightConnector1">
            <a:avLst/>
          </a:prstGeom>
          <a:noFill/>
          <a:ln cap="flat" cmpd="sng" w="19050">
            <a:solidFill>
              <a:srgbClr val="0000FF"/>
            </a:solidFill>
            <a:prstDash val="solid"/>
            <a:round/>
            <a:headEnd len="med" w="med" type="none"/>
            <a:tailEnd len="med" w="med" type="triangle"/>
          </a:ln>
        </p:spPr>
      </p:cxnSp>
      <p:cxnSp>
        <p:nvCxnSpPr>
          <p:cNvPr id="924" name="Google Shape;924;p56"/>
          <p:cNvCxnSpPr/>
          <p:nvPr/>
        </p:nvCxnSpPr>
        <p:spPr>
          <a:xfrm>
            <a:off x="2718690" y="2164900"/>
            <a:ext cx="0" cy="1126500"/>
          </a:xfrm>
          <a:prstGeom prst="straightConnector1">
            <a:avLst/>
          </a:prstGeom>
          <a:noFill/>
          <a:ln cap="flat" cmpd="sng" w="19050">
            <a:solidFill>
              <a:srgbClr val="0000FF"/>
            </a:solidFill>
            <a:prstDash val="solid"/>
            <a:round/>
            <a:headEnd len="med" w="med" type="none"/>
            <a:tailEnd len="med" w="med" type="triangle"/>
          </a:ln>
        </p:spPr>
      </p:cxnSp>
      <p:cxnSp>
        <p:nvCxnSpPr>
          <p:cNvPr id="925" name="Google Shape;925;p56"/>
          <p:cNvCxnSpPr/>
          <p:nvPr/>
        </p:nvCxnSpPr>
        <p:spPr>
          <a:xfrm>
            <a:off x="1234040" y="2007700"/>
            <a:ext cx="1274400" cy="0"/>
          </a:xfrm>
          <a:prstGeom prst="straightConnector1">
            <a:avLst/>
          </a:prstGeom>
          <a:noFill/>
          <a:ln cap="flat" cmpd="sng" w="19050">
            <a:solidFill>
              <a:srgbClr val="0000FF"/>
            </a:solidFill>
            <a:prstDash val="solid"/>
            <a:round/>
            <a:headEnd len="med" w="med" type="none"/>
            <a:tailEnd len="med" w="med" type="triangle"/>
          </a:ln>
        </p:spPr>
      </p:cxnSp>
      <p:sp>
        <p:nvSpPr>
          <p:cNvPr id="926" name="Google Shape;926;p56"/>
          <p:cNvSpPr txBox="1"/>
          <p:nvPr/>
        </p:nvSpPr>
        <p:spPr>
          <a:xfrm>
            <a:off x="1774950" y="1577825"/>
            <a:ext cx="1486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000FF"/>
                </a:solidFill>
              </a:rPr>
              <a:t>Shear Vectors</a:t>
            </a:r>
            <a:endParaRPr sz="1500">
              <a:solidFill>
                <a:srgbClr val="0000FF"/>
              </a:solidFill>
            </a:endParaRPr>
          </a:p>
        </p:txBody>
      </p:sp>
      <p:grpSp>
        <p:nvGrpSpPr>
          <p:cNvPr id="927" name="Google Shape;927;p56"/>
          <p:cNvGrpSpPr/>
          <p:nvPr/>
        </p:nvGrpSpPr>
        <p:grpSpPr>
          <a:xfrm>
            <a:off x="7606724" y="3946300"/>
            <a:ext cx="1911521" cy="1218700"/>
            <a:chOff x="7606724" y="3946300"/>
            <a:chExt cx="1911521" cy="1218700"/>
          </a:xfrm>
        </p:grpSpPr>
        <p:cxnSp>
          <p:nvCxnSpPr>
            <p:cNvPr id="928" name="Google Shape;928;p56"/>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929" name="Google Shape;929;p56"/>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930" name="Google Shape;930;p56"/>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931" name="Google Shape;931;p56"/>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932" name="Google Shape;932;p56"/>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933" name="Google Shape;933;p56"/>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57"/>
          <p:cNvSpPr txBox="1"/>
          <p:nvPr/>
        </p:nvSpPr>
        <p:spPr>
          <a:xfrm>
            <a:off x="59363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cxnSp>
        <p:nvCxnSpPr>
          <p:cNvPr id="940" name="Google Shape;940;p57"/>
          <p:cNvCxnSpPr/>
          <p:nvPr/>
        </p:nvCxnSpPr>
        <p:spPr>
          <a:xfrm>
            <a:off x="5710375" y="1497412"/>
            <a:ext cx="0" cy="1246500"/>
          </a:xfrm>
          <a:prstGeom prst="straightConnector1">
            <a:avLst/>
          </a:prstGeom>
          <a:noFill/>
          <a:ln cap="flat" cmpd="sng" w="76200">
            <a:solidFill>
              <a:schemeClr val="lt2"/>
            </a:solidFill>
            <a:prstDash val="solid"/>
            <a:round/>
            <a:headEnd len="med" w="med" type="none"/>
            <a:tailEnd len="med" w="med" type="triangle"/>
          </a:ln>
        </p:spPr>
      </p:cxnSp>
      <p:cxnSp>
        <p:nvCxnSpPr>
          <p:cNvPr id="941" name="Google Shape;941;p57"/>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942" name="Google Shape;942;p57"/>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943" name="Google Shape;943;p57"/>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sp>
        <p:nvSpPr>
          <p:cNvPr id="944" name="Google Shape;944;p57"/>
          <p:cNvSpPr txBox="1"/>
          <p:nvPr/>
        </p:nvSpPr>
        <p:spPr>
          <a:xfrm>
            <a:off x="579050" y="1228650"/>
            <a:ext cx="471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Now, let’s do a half-circle hodograph!</a:t>
            </a:r>
            <a:endParaRPr/>
          </a:p>
        </p:txBody>
      </p:sp>
      <p:sp>
        <p:nvSpPr>
          <p:cNvPr id="945" name="Google Shape;945;p57"/>
          <p:cNvSpPr txBox="1"/>
          <p:nvPr/>
        </p:nvSpPr>
        <p:spPr>
          <a:xfrm>
            <a:off x="5497826" y="9313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A4C2F4"/>
                </a:solidFill>
                <a:latin typeface="Calibri"/>
                <a:ea typeface="Calibri"/>
                <a:cs typeface="Calibri"/>
                <a:sym typeface="Calibri"/>
              </a:rPr>
              <a:t>H</a:t>
            </a:r>
            <a:endParaRPr b="1" sz="3000">
              <a:solidFill>
                <a:srgbClr val="A4C2F4"/>
              </a:solidFill>
              <a:latin typeface="Calibri"/>
              <a:ea typeface="Calibri"/>
              <a:cs typeface="Calibri"/>
              <a:sym typeface="Calibri"/>
            </a:endParaRPr>
          </a:p>
        </p:txBody>
      </p:sp>
      <p:sp>
        <p:nvSpPr>
          <p:cNvPr id="946" name="Google Shape;946;p57"/>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7" name="Google Shape;947;p57"/>
          <p:cNvSpPr txBox="1"/>
          <p:nvPr/>
        </p:nvSpPr>
        <p:spPr>
          <a:xfrm>
            <a:off x="5785226" y="34088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948" name="Google Shape;948;p57"/>
          <p:cNvSpPr txBox="1"/>
          <p:nvPr/>
        </p:nvSpPr>
        <p:spPr>
          <a:xfrm>
            <a:off x="5579428" y="262370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4CCCC"/>
                </a:solidFill>
                <a:latin typeface="Calibri"/>
                <a:ea typeface="Calibri"/>
                <a:cs typeface="Calibri"/>
                <a:sym typeface="Calibri"/>
              </a:rPr>
              <a:t>L</a:t>
            </a:r>
            <a:endParaRPr b="1" sz="3000">
              <a:solidFill>
                <a:srgbClr val="F4CCCC"/>
              </a:solidFill>
              <a:latin typeface="Calibri"/>
              <a:ea typeface="Calibri"/>
              <a:cs typeface="Calibri"/>
              <a:sym typeface="Calibri"/>
            </a:endParaRPr>
          </a:p>
        </p:txBody>
      </p:sp>
      <p:sp>
        <p:nvSpPr>
          <p:cNvPr id="949" name="Google Shape;949;p57"/>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950" name="Google Shape;950;p57"/>
          <p:cNvSpPr txBox="1"/>
          <p:nvPr/>
        </p:nvSpPr>
        <p:spPr>
          <a:xfrm>
            <a:off x="5787411" y="1595648"/>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951" name="Google Shape;951;p57"/>
          <p:cNvSpPr txBox="1"/>
          <p:nvPr/>
        </p:nvSpPr>
        <p:spPr>
          <a:xfrm>
            <a:off x="61155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sp>
        <p:nvSpPr>
          <p:cNvPr id="952" name="Google Shape;952;p57"/>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cxnSp>
        <p:nvCxnSpPr>
          <p:cNvPr id="953" name="Google Shape;953;p57"/>
          <p:cNvCxnSpPr/>
          <p:nvPr/>
        </p:nvCxnSpPr>
        <p:spPr>
          <a:xfrm rot="10800000">
            <a:off x="5968475" y="2160700"/>
            <a:ext cx="0" cy="1337400"/>
          </a:xfrm>
          <a:prstGeom prst="straightConnector1">
            <a:avLst/>
          </a:prstGeom>
          <a:noFill/>
          <a:ln cap="flat" cmpd="sng" w="76200">
            <a:solidFill>
              <a:schemeClr val="dk1"/>
            </a:solidFill>
            <a:prstDash val="solid"/>
            <a:round/>
            <a:headEnd len="med" w="med" type="none"/>
            <a:tailEnd len="med" w="med" type="triangle"/>
          </a:ln>
        </p:spPr>
      </p:cxnSp>
      <p:sp>
        <p:nvSpPr>
          <p:cNvPr id="954" name="Google Shape;954;p57"/>
          <p:cNvSpPr txBox="1"/>
          <p:nvPr/>
        </p:nvSpPr>
        <p:spPr>
          <a:xfrm>
            <a:off x="304800" y="3517975"/>
            <a:ext cx="35565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Calibri"/>
                <a:ea typeface="Calibri"/>
                <a:cs typeface="Calibri"/>
                <a:sym typeface="Calibri"/>
              </a:rPr>
              <a:t>RM enhanced, </a:t>
            </a:r>
            <a:r>
              <a:rPr lang="en" sz="1700">
                <a:latin typeface="Calibri"/>
                <a:ea typeface="Calibri"/>
                <a:cs typeface="Calibri"/>
                <a:sym typeface="Calibri"/>
              </a:rPr>
              <a:t>LM suppressed</a:t>
            </a:r>
            <a:r>
              <a:rPr b="1" lang="en" sz="1700">
                <a:latin typeface="Calibri"/>
                <a:ea typeface="Calibri"/>
                <a:cs typeface="Calibri"/>
                <a:sym typeface="Calibri"/>
              </a:rPr>
              <a:t>!</a:t>
            </a:r>
            <a:endParaRPr b="1" sz="1700">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Upward motion </a:t>
            </a:r>
            <a:r>
              <a:rPr b="1" lang="en" sz="1700">
                <a:solidFill>
                  <a:schemeClr val="dk1"/>
                </a:solidFill>
                <a:latin typeface="Calibri"/>
                <a:ea typeface="Calibri"/>
                <a:cs typeface="Calibri"/>
                <a:sym typeface="Calibri"/>
              </a:rPr>
              <a:t>right</a:t>
            </a:r>
            <a:r>
              <a:rPr lang="en" sz="1700">
                <a:solidFill>
                  <a:schemeClr val="dk1"/>
                </a:solidFill>
                <a:latin typeface="Calibri"/>
                <a:ea typeface="Calibri"/>
                <a:cs typeface="Calibri"/>
                <a:sym typeface="Calibri"/>
              </a:rPr>
              <a:t> of initial updraft</a:t>
            </a:r>
            <a:endParaRPr sz="1700">
              <a:latin typeface="Calibri"/>
              <a:ea typeface="Calibri"/>
              <a:cs typeface="Calibri"/>
              <a:sym typeface="Calibri"/>
            </a:endParaRPr>
          </a:p>
        </p:txBody>
      </p:sp>
      <p:sp>
        <p:nvSpPr>
          <p:cNvPr id="955" name="Google Shape;955;p57"/>
          <p:cNvSpPr txBox="1"/>
          <p:nvPr/>
        </p:nvSpPr>
        <p:spPr>
          <a:xfrm>
            <a:off x="6279925" y="3779575"/>
            <a:ext cx="1152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00"/>
                </a:solidFill>
                <a:latin typeface="Calibri"/>
                <a:ea typeface="Calibri"/>
                <a:cs typeface="Calibri"/>
                <a:sym typeface="Calibri"/>
              </a:rPr>
              <a:t>dynamic</a:t>
            </a:r>
            <a:endParaRPr b="1" sz="1700">
              <a:solidFill>
                <a:srgbClr val="FF0000"/>
              </a:solidFill>
              <a:latin typeface="Calibri"/>
              <a:ea typeface="Calibri"/>
              <a:cs typeface="Calibri"/>
              <a:sym typeface="Calibri"/>
            </a:endParaRPr>
          </a:p>
          <a:p>
            <a:pPr indent="0" lvl="0" marL="0" rtl="0" algn="l">
              <a:spcBef>
                <a:spcPts val="0"/>
              </a:spcBef>
              <a:spcAft>
                <a:spcPts val="0"/>
              </a:spcAft>
              <a:buNone/>
            </a:pPr>
            <a:r>
              <a:rPr b="1" lang="en" sz="1700">
                <a:solidFill>
                  <a:srgbClr val="FF0000"/>
                </a:solidFill>
                <a:latin typeface="Calibri"/>
                <a:ea typeface="Calibri"/>
                <a:cs typeface="Calibri"/>
                <a:sym typeface="Calibri"/>
              </a:rPr>
              <a:t>lifting!</a:t>
            </a:r>
            <a:endParaRPr b="1" sz="1700">
              <a:solidFill>
                <a:srgbClr val="FF0000"/>
              </a:solidFill>
              <a:latin typeface="Calibri"/>
              <a:ea typeface="Calibri"/>
              <a:cs typeface="Calibri"/>
              <a:sym typeface="Calibri"/>
            </a:endParaRPr>
          </a:p>
        </p:txBody>
      </p:sp>
      <p:grpSp>
        <p:nvGrpSpPr>
          <p:cNvPr id="956" name="Google Shape;956;p57"/>
          <p:cNvGrpSpPr/>
          <p:nvPr/>
        </p:nvGrpSpPr>
        <p:grpSpPr>
          <a:xfrm>
            <a:off x="7606724" y="3946300"/>
            <a:ext cx="1911521" cy="1218700"/>
            <a:chOff x="7606724" y="3946300"/>
            <a:chExt cx="1911521" cy="1218700"/>
          </a:xfrm>
        </p:grpSpPr>
        <p:cxnSp>
          <p:nvCxnSpPr>
            <p:cNvPr id="957" name="Google Shape;957;p57"/>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958" name="Google Shape;958;p57"/>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959" name="Google Shape;959;p57"/>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960" name="Google Shape;960;p57"/>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961" name="Google Shape;961;p57"/>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962" name="Google Shape;962;p57"/>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cxnSp>
        <p:nvCxnSpPr>
          <p:cNvPr id="968" name="Google Shape;968;p58"/>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969" name="Google Shape;969;p58"/>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970" name="Google Shape;970;p58"/>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sp>
        <p:nvSpPr>
          <p:cNvPr id="971" name="Google Shape;971;p58"/>
          <p:cNvSpPr txBox="1"/>
          <p:nvPr/>
        </p:nvSpPr>
        <p:spPr>
          <a:xfrm>
            <a:off x="579050" y="1228650"/>
            <a:ext cx="471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Now, let’s do a half-circle hodograph!</a:t>
            </a:r>
            <a:endParaRPr/>
          </a:p>
        </p:txBody>
      </p:sp>
      <p:sp>
        <p:nvSpPr>
          <p:cNvPr id="972" name="Google Shape;972;p58"/>
          <p:cNvSpPr txBox="1"/>
          <p:nvPr/>
        </p:nvSpPr>
        <p:spPr>
          <a:xfrm>
            <a:off x="5497826" y="9313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973" name="Google Shape;973;p58"/>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4" name="Google Shape;974;p58"/>
          <p:cNvSpPr txBox="1"/>
          <p:nvPr/>
        </p:nvSpPr>
        <p:spPr>
          <a:xfrm>
            <a:off x="5785226" y="34088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A4C2F4"/>
                </a:solidFill>
                <a:latin typeface="Calibri"/>
                <a:ea typeface="Calibri"/>
                <a:cs typeface="Calibri"/>
                <a:sym typeface="Calibri"/>
              </a:rPr>
              <a:t>H</a:t>
            </a:r>
            <a:endParaRPr b="1" sz="3000">
              <a:solidFill>
                <a:srgbClr val="A4C2F4"/>
              </a:solidFill>
              <a:latin typeface="Calibri"/>
              <a:ea typeface="Calibri"/>
              <a:cs typeface="Calibri"/>
              <a:sym typeface="Calibri"/>
            </a:endParaRPr>
          </a:p>
        </p:txBody>
      </p:sp>
      <p:sp>
        <p:nvSpPr>
          <p:cNvPr id="975" name="Google Shape;975;p58"/>
          <p:cNvSpPr txBox="1"/>
          <p:nvPr/>
        </p:nvSpPr>
        <p:spPr>
          <a:xfrm>
            <a:off x="5579428" y="262370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976" name="Google Shape;976;p58"/>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977" name="Google Shape;977;p58"/>
          <p:cNvSpPr txBox="1"/>
          <p:nvPr/>
        </p:nvSpPr>
        <p:spPr>
          <a:xfrm>
            <a:off x="5787411" y="1595648"/>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4CCCC"/>
                </a:solidFill>
                <a:latin typeface="Calibri"/>
                <a:ea typeface="Calibri"/>
                <a:cs typeface="Calibri"/>
                <a:sym typeface="Calibri"/>
              </a:rPr>
              <a:t>L</a:t>
            </a:r>
            <a:endParaRPr b="1" sz="3000">
              <a:solidFill>
                <a:srgbClr val="F4CCCC"/>
              </a:solidFill>
              <a:latin typeface="Calibri"/>
              <a:ea typeface="Calibri"/>
              <a:cs typeface="Calibri"/>
              <a:sym typeface="Calibri"/>
            </a:endParaRPr>
          </a:p>
        </p:txBody>
      </p:sp>
      <p:sp>
        <p:nvSpPr>
          <p:cNvPr id="978" name="Google Shape;978;p58"/>
          <p:cNvSpPr txBox="1"/>
          <p:nvPr/>
        </p:nvSpPr>
        <p:spPr>
          <a:xfrm>
            <a:off x="61155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Right-Mover</a:t>
            </a:r>
            <a:endParaRPr b="1">
              <a:solidFill>
                <a:srgbClr val="999999"/>
              </a:solidFill>
            </a:endParaRPr>
          </a:p>
        </p:txBody>
      </p:sp>
      <p:sp>
        <p:nvSpPr>
          <p:cNvPr id="979" name="Google Shape;979;p58"/>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cxnSp>
        <p:nvCxnSpPr>
          <p:cNvPr id="980" name="Google Shape;980;p58"/>
          <p:cNvCxnSpPr/>
          <p:nvPr/>
        </p:nvCxnSpPr>
        <p:spPr>
          <a:xfrm rot="10800000">
            <a:off x="5968475" y="2160700"/>
            <a:ext cx="0" cy="1337400"/>
          </a:xfrm>
          <a:prstGeom prst="straightConnector1">
            <a:avLst/>
          </a:prstGeom>
          <a:noFill/>
          <a:ln cap="flat" cmpd="sng" w="76200">
            <a:solidFill>
              <a:schemeClr val="lt2"/>
            </a:solidFill>
            <a:prstDash val="solid"/>
            <a:round/>
            <a:headEnd len="med" w="med" type="none"/>
            <a:tailEnd len="med" w="med" type="triangle"/>
          </a:ln>
        </p:spPr>
      </p:cxnSp>
      <p:sp>
        <p:nvSpPr>
          <p:cNvPr id="981" name="Google Shape;981;p58"/>
          <p:cNvSpPr txBox="1"/>
          <p:nvPr/>
        </p:nvSpPr>
        <p:spPr>
          <a:xfrm>
            <a:off x="5974434" y="2099837"/>
            <a:ext cx="1293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00FF"/>
                </a:solidFill>
                <a:latin typeface="Calibri"/>
                <a:ea typeface="Calibri"/>
                <a:cs typeface="Calibri"/>
                <a:sym typeface="Calibri"/>
              </a:rPr>
              <a:t>dynamic</a:t>
            </a:r>
            <a:endParaRPr b="1" sz="1700">
              <a:solidFill>
                <a:srgbClr val="0000FF"/>
              </a:solidFill>
              <a:latin typeface="Calibri"/>
              <a:ea typeface="Calibri"/>
              <a:cs typeface="Calibri"/>
              <a:sym typeface="Calibri"/>
            </a:endParaRPr>
          </a:p>
          <a:p>
            <a:pPr indent="0" lvl="0" marL="0" rtl="0" algn="l">
              <a:spcBef>
                <a:spcPts val="0"/>
              </a:spcBef>
              <a:spcAft>
                <a:spcPts val="0"/>
              </a:spcAft>
              <a:buNone/>
            </a:pPr>
            <a:r>
              <a:rPr b="1" lang="en" sz="1700">
                <a:solidFill>
                  <a:srgbClr val="0000FF"/>
                </a:solidFill>
                <a:latin typeface="Calibri"/>
                <a:ea typeface="Calibri"/>
                <a:cs typeface="Calibri"/>
                <a:sym typeface="Calibri"/>
              </a:rPr>
              <a:t>subsidence!</a:t>
            </a:r>
            <a:endParaRPr b="1" sz="1700">
              <a:solidFill>
                <a:srgbClr val="0000FF"/>
              </a:solidFill>
              <a:latin typeface="Calibri"/>
              <a:ea typeface="Calibri"/>
              <a:cs typeface="Calibri"/>
              <a:sym typeface="Calibri"/>
            </a:endParaRPr>
          </a:p>
        </p:txBody>
      </p:sp>
      <p:cxnSp>
        <p:nvCxnSpPr>
          <p:cNvPr id="982" name="Google Shape;982;p58"/>
          <p:cNvCxnSpPr/>
          <p:nvPr/>
        </p:nvCxnSpPr>
        <p:spPr>
          <a:xfrm>
            <a:off x="5710375" y="1497412"/>
            <a:ext cx="0" cy="1246500"/>
          </a:xfrm>
          <a:prstGeom prst="straightConnector1">
            <a:avLst/>
          </a:prstGeom>
          <a:noFill/>
          <a:ln cap="flat" cmpd="sng" w="76200">
            <a:solidFill>
              <a:schemeClr val="dk1"/>
            </a:solidFill>
            <a:prstDash val="solid"/>
            <a:round/>
            <a:headEnd len="med" w="med" type="none"/>
            <a:tailEnd len="med" w="med" type="triangle"/>
          </a:ln>
        </p:spPr>
      </p:cxnSp>
      <p:sp>
        <p:nvSpPr>
          <p:cNvPr id="983" name="Google Shape;983;p58"/>
          <p:cNvSpPr txBox="1"/>
          <p:nvPr/>
        </p:nvSpPr>
        <p:spPr>
          <a:xfrm>
            <a:off x="59363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Left-Mover</a:t>
            </a:r>
            <a:endParaRPr b="1">
              <a:solidFill>
                <a:schemeClr val="dk1"/>
              </a:solidFill>
            </a:endParaRPr>
          </a:p>
        </p:txBody>
      </p:sp>
      <p:sp>
        <p:nvSpPr>
          <p:cNvPr id="984" name="Google Shape;984;p58"/>
          <p:cNvSpPr txBox="1"/>
          <p:nvPr/>
        </p:nvSpPr>
        <p:spPr>
          <a:xfrm>
            <a:off x="304800" y="3517975"/>
            <a:ext cx="42672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Calibri"/>
                <a:ea typeface="Calibri"/>
                <a:cs typeface="Calibri"/>
                <a:sym typeface="Calibri"/>
              </a:rPr>
              <a:t>RM enhanced,</a:t>
            </a:r>
            <a:r>
              <a:rPr b="1" lang="en" sz="1700">
                <a:latin typeface="Calibri"/>
                <a:ea typeface="Calibri"/>
                <a:cs typeface="Calibri"/>
                <a:sym typeface="Calibri"/>
              </a:rPr>
              <a:t> LM suppressed!</a:t>
            </a:r>
            <a:endParaRPr b="1" sz="1700">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Downward motion </a:t>
            </a:r>
            <a:r>
              <a:rPr b="1" lang="en" sz="1700">
                <a:solidFill>
                  <a:schemeClr val="dk1"/>
                </a:solidFill>
                <a:latin typeface="Calibri"/>
                <a:ea typeface="Calibri"/>
                <a:cs typeface="Calibri"/>
                <a:sym typeface="Calibri"/>
              </a:rPr>
              <a:t>left</a:t>
            </a:r>
            <a:r>
              <a:rPr lang="en" sz="1700">
                <a:solidFill>
                  <a:schemeClr val="dk1"/>
                </a:solidFill>
                <a:latin typeface="Calibri"/>
                <a:ea typeface="Calibri"/>
                <a:cs typeface="Calibri"/>
                <a:sym typeface="Calibri"/>
              </a:rPr>
              <a:t> of initial updraft</a:t>
            </a:r>
            <a:endParaRPr sz="1700">
              <a:latin typeface="Calibri"/>
              <a:ea typeface="Calibri"/>
              <a:cs typeface="Calibri"/>
              <a:sym typeface="Calibri"/>
            </a:endParaRPr>
          </a:p>
        </p:txBody>
      </p:sp>
      <p:grpSp>
        <p:nvGrpSpPr>
          <p:cNvPr id="985" name="Google Shape;985;p58"/>
          <p:cNvGrpSpPr/>
          <p:nvPr/>
        </p:nvGrpSpPr>
        <p:grpSpPr>
          <a:xfrm>
            <a:off x="7606724" y="3946300"/>
            <a:ext cx="1911521" cy="1218700"/>
            <a:chOff x="7606724" y="3946300"/>
            <a:chExt cx="1911521" cy="1218700"/>
          </a:xfrm>
        </p:grpSpPr>
        <p:cxnSp>
          <p:nvCxnSpPr>
            <p:cNvPr id="986" name="Google Shape;986;p58"/>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987" name="Google Shape;987;p58"/>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988" name="Google Shape;988;p58"/>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989" name="Google Shape;989;p58"/>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990" name="Google Shape;990;p58"/>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991" name="Google Shape;991;p58"/>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cxnSp>
        <p:nvCxnSpPr>
          <p:cNvPr id="997" name="Google Shape;997;p59"/>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998" name="Google Shape;998;p59"/>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999" name="Google Shape;999;p59"/>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pic>
        <p:nvPicPr>
          <p:cNvPr id="1000" name="Google Shape;1000;p59"/>
          <p:cNvPicPr preferRelativeResize="0"/>
          <p:nvPr/>
        </p:nvPicPr>
        <p:blipFill>
          <a:blip r:embed="rId3">
            <a:alphaModFix/>
          </a:blip>
          <a:stretch>
            <a:fillRect/>
          </a:stretch>
        </p:blipFill>
        <p:spPr>
          <a:xfrm>
            <a:off x="4231950" y="569450"/>
            <a:ext cx="4597000" cy="4004582"/>
          </a:xfrm>
          <a:prstGeom prst="rect">
            <a:avLst/>
          </a:prstGeom>
          <a:noFill/>
          <a:ln>
            <a:noFill/>
          </a:ln>
        </p:spPr>
      </p:pic>
      <p:sp>
        <p:nvSpPr>
          <p:cNvPr id="1001" name="Google Shape;1001;p59"/>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sp>
        <p:nvSpPr>
          <p:cNvPr id="1002" name="Google Shape;1002;p59"/>
          <p:cNvSpPr txBox="1"/>
          <p:nvPr/>
        </p:nvSpPr>
        <p:spPr>
          <a:xfrm>
            <a:off x="304800" y="3517975"/>
            <a:ext cx="3277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Calibri"/>
                <a:ea typeface="Calibri"/>
                <a:cs typeface="Calibri"/>
                <a:sym typeface="Calibri"/>
              </a:rPr>
              <a:t>RM enhanced, LM suppressed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No splitting!</a:t>
            </a:r>
            <a:endParaRPr sz="17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60"/>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Takeaways</a:t>
            </a:r>
            <a:endParaRPr/>
          </a:p>
        </p:txBody>
      </p:sp>
      <p:sp>
        <p:nvSpPr>
          <p:cNvPr id="1009" name="Google Shape;1009;p60"/>
          <p:cNvSpPr txBox="1"/>
          <p:nvPr/>
        </p:nvSpPr>
        <p:spPr>
          <a:xfrm>
            <a:off x="322325" y="10030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Takeaways: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Updraft is enhanced on the concave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and suppressed on the convex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10" name="Google Shape;1010;p60"/>
          <p:cNvPicPr preferRelativeResize="0"/>
          <p:nvPr/>
        </p:nvPicPr>
        <p:blipFill rotWithShape="1">
          <a:blip r:embed="rId3">
            <a:alphaModFix/>
          </a:blip>
          <a:srcRect b="0" l="5159" r="0" t="5864"/>
          <a:stretch/>
        </p:blipFill>
        <p:spPr>
          <a:xfrm>
            <a:off x="4723675" y="1003050"/>
            <a:ext cx="4420326" cy="3821926"/>
          </a:xfrm>
          <a:prstGeom prst="rect">
            <a:avLst/>
          </a:prstGeom>
          <a:noFill/>
          <a:ln>
            <a:noFill/>
          </a:ln>
        </p:spPr>
      </p:pic>
      <p:cxnSp>
        <p:nvCxnSpPr>
          <p:cNvPr id="1011" name="Google Shape;1011;p60"/>
          <p:cNvCxnSpPr/>
          <p:nvPr/>
        </p:nvCxnSpPr>
        <p:spPr>
          <a:xfrm flipH="1" rot="10800000">
            <a:off x="1118675" y="30115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012" name="Google Shape;1012;p60"/>
          <p:cNvCxnSpPr/>
          <p:nvPr/>
        </p:nvCxnSpPr>
        <p:spPr>
          <a:xfrm flipH="1" rot="10800000">
            <a:off x="999925" y="30118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1013" name="Google Shape;1013;p60"/>
          <p:cNvCxnSpPr/>
          <p:nvPr/>
        </p:nvCxnSpPr>
        <p:spPr>
          <a:xfrm>
            <a:off x="2422475" y="3011550"/>
            <a:ext cx="649500" cy="607800"/>
          </a:xfrm>
          <a:prstGeom prst="straightConnector1">
            <a:avLst/>
          </a:prstGeom>
          <a:noFill/>
          <a:ln cap="flat" cmpd="sng" w="38100">
            <a:solidFill>
              <a:srgbClr val="00FF00"/>
            </a:solidFill>
            <a:prstDash val="solid"/>
            <a:round/>
            <a:headEnd len="med" w="med" type="none"/>
            <a:tailEnd len="med" w="med" type="none"/>
          </a:ln>
        </p:spPr>
      </p:cxnSp>
      <p:cxnSp>
        <p:nvCxnSpPr>
          <p:cNvPr id="1014" name="Google Shape;1014;p60"/>
          <p:cNvCxnSpPr/>
          <p:nvPr/>
        </p:nvCxnSpPr>
        <p:spPr>
          <a:xfrm>
            <a:off x="2214850" y="3017550"/>
            <a:ext cx="206100" cy="0"/>
          </a:xfrm>
          <a:prstGeom prst="straightConnector1">
            <a:avLst/>
          </a:prstGeom>
          <a:noFill/>
          <a:ln cap="flat" cmpd="sng" w="19050">
            <a:solidFill>
              <a:srgbClr val="FF0000"/>
            </a:solidFill>
            <a:prstDash val="solid"/>
            <a:round/>
            <a:headEnd len="med" w="med" type="none"/>
            <a:tailEnd len="med" w="med" type="none"/>
          </a:ln>
        </p:spPr>
      </p:cxnSp>
      <p:sp>
        <p:nvSpPr>
          <p:cNvPr id="1015" name="Google Shape;1015;p60"/>
          <p:cNvSpPr txBox="1"/>
          <p:nvPr/>
        </p:nvSpPr>
        <p:spPr>
          <a:xfrm>
            <a:off x="1478175" y="33509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016" name="Google Shape;1016;p60"/>
          <p:cNvSpPr txBox="1"/>
          <p:nvPr/>
        </p:nvSpPr>
        <p:spPr>
          <a:xfrm>
            <a:off x="1332925" y="25083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61"/>
          <p:cNvSpPr txBox="1"/>
          <p:nvPr/>
        </p:nvSpPr>
        <p:spPr>
          <a:xfrm>
            <a:off x="322325" y="10030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Takeaways: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Updraft is enhanced on the concave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and suppressed on the convex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023" name="Google Shape;1023;p61"/>
          <p:cNvCxnSpPr/>
          <p:nvPr/>
        </p:nvCxnSpPr>
        <p:spPr>
          <a:xfrm flipH="1" rot="10800000">
            <a:off x="1118675" y="336461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024" name="Google Shape;1024;p61"/>
          <p:cNvCxnSpPr/>
          <p:nvPr/>
        </p:nvCxnSpPr>
        <p:spPr>
          <a:xfrm>
            <a:off x="832950" y="2794181"/>
            <a:ext cx="282300" cy="570600"/>
          </a:xfrm>
          <a:prstGeom prst="straightConnector1">
            <a:avLst/>
          </a:prstGeom>
          <a:noFill/>
          <a:ln cap="flat" cmpd="sng" w="38100">
            <a:solidFill>
              <a:srgbClr val="FF00FF"/>
            </a:solidFill>
            <a:prstDash val="solid"/>
            <a:round/>
            <a:headEnd len="med" w="med" type="none"/>
            <a:tailEnd len="med" w="med" type="none"/>
          </a:ln>
        </p:spPr>
      </p:cxnSp>
      <p:cxnSp>
        <p:nvCxnSpPr>
          <p:cNvPr id="1025" name="Google Shape;1025;p61"/>
          <p:cNvCxnSpPr/>
          <p:nvPr/>
        </p:nvCxnSpPr>
        <p:spPr>
          <a:xfrm flipH="1" rot="10800000">
            <a:off x="2422475" y="2658731"/>
            <a:ext cx="367800" cy="705900"/>
          </a:xfrm>
          <a:prstGeom prst="straightConnector1">
            <a:avLst/>
          </a:prstGeom>
          <a:noFill/>
          <a:ln cap="flat" cmpd="sng" w="38100">
            <a:solidFill>
              <a:srgbClr val="00FF00"/>
            </a:solidFill>
            <a:prstDash val="solid"/>
            <a:round/>
            <a:headEnd len="med" w="med" type="none"/>
            <a:tailEnd len="med" w="med" type="none"/>
          </a:ln>
        </p:spPr>
      </p:cxnSp>
      <p:cxnSp>
        <p:nvCxnSpPr>
          <p:cNvPr id="1026" name="Google Shape;1026;p61"/>
          <p:cNvCxnSpPr/>
          <p:nvPr/>
        </p:nvCxnSpPr>
        <p:spPr>
          <a:xfrm>
            <a:off x="2214850" y="3360219"/>
            <a:ext cx="206100" cy="0"/>
          </a:xfrm>
          <a:prstGeom prst="straightConnector1">
            <a:avLst/>
          </a:prstGeom>
          <a:noFill/>
          <a:ln cap="flat" cmpd="sng" w="19050">
            <a:solidFill>
              <a:srgbClr val="FF0000"/>
            </a:solidFill>
            <a:prstDash val="solid"/>
            <a:round/>
            <a:headEnd len="med" w="med" type="none"/>
            <a:tailEnd len="med" w="med" type="none"/>
          </a:ln>
        </p:spPr>
      </p:cxnSp>
      <p:sp>
        <p:nvSpPr>
          <p:cNvPr id="1027" name="Google Shape;1027;p61"/>
          <p:cNvSpPr txBox="1"/>
          <p:nvPr/>
        </p:nvSpPr>
        <p:spPr>
          <a:xfrm>
            <a:off x="1444150" y="3475456"/>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FF0000"/>
                </a:solidFill>
                <a:highlight>
                  <a:schemeClr val="lt1"/>
                </a:highlight>
                <a:latin typeface="Calibri"/>
                <a:ea typeface="Calibri"/>
                <a:cs typeface="Calibri"/>
                <a:sym typeface="Calibri"/>
              </a:rPr>
              <a:t>X</a:t>
            </a:r>
            <a:r>
              <a:rPr lang="en" sz="1800">
                <a:solidFill>
                  <a:schemeClr val="dk1"/>
                </a:solidFill>
              </a:rPr>
              <a:t> </a:t>
            </a:r>
            <a:r>
              <a:rPr lang="en" sz="1800"/>
              <a:t> </a:t>
            </a:r>
            <a:endParaRPr sz="1800"/>
          </a:p>
        </p:txBody>
      </p:sp>
      <p:sp>
        <p:nvSpPr>
          <p:cNvPr id="1028" name="Google Shape;1028;p61"/>
          <p:cNvSpPr txBox="1"/>
          <p:nvPr/>
        </p:nvSpPr>
        <p:spPr>
          <a:xfrm>
            <a:off x="1332925" y="26607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00FF00"/>
                </a:solidFill>
                <a:highlight>
                  <a:schemeClr val="lt1"/>
                </a:highlight>
                <a:latin typeface="Calibri"/>
                <a:ea typeface="Calibri"/>
                <a:cs typeface="Calibri"/>
                <a:sym typeface="Calibri"/>
              </a:rPr>
              <a:t>✓ </a:t>
            </a:r>
            <a:endParaRPr sz="1800"/>
          </a:p>
        </p:txBody>
      </p:sp>
      <p:pic>
        <p:nvPicPr>
          <p:cNvPr id="1029" name="Google Shape;1029;p61"/>
          <p:cNvPicPr preferRelativeResize="0"/>
          <p:nvPr/>
        </p:nvPicPr>
        <p:blipFill>
          <a:blip r:embed="rId3">
            <a:alphaModFix/>
          </a:blip>
          <a:stretch>
            <a:fillRect/>
          </a:stretch>
        </p:blipFill>
        <p:spPr>
          <a:xfrm>
            <a:off x="4723675" y="1017588"/>
            <a:ext cx="4353925" cy="3792840"/>
          </a:xfrm>
          <a:prstGeom prst="rect">
            <a:avLst/>
          </a:prstGeom>
          <a:noFill/>
          <a:ln>
            <a:noFill/>
          </a:ln>
        </p:spPr>
      </p:pic>
      <p:sp>
        <p:nvSpPr>
          <p:cNvPr id="1030" name="Google Shape;1030;p61"/>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Takeaways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62"/>
          <p:cNvSpPr txBox="1"/>
          <p:nvPr/>
        </p:nvSpPr>
        <p:spPr>
          <a:xfrm>
            <a:off x="322325" y="1003050"/>
            <a:ext cx="6915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Takeaways: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Enhanced upward motion can induce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deviant motion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37" name="Google Shape;1037;p62"/>
          <p:cNvPicPr preferRelativeResize="0"/>
          <p:nvPr/>
        </p:nvPicPr>
        <p:blipFill>
          <a:blip r:embed="rId3">
            <a:alphaModFix/>
          </a:blip>
          <a:stretch>
            <a:fillRect/>
          </a:stretch>
        </p:blipFill>
        <p:spPr>
          <a:xfrm>
            <a:off x="4243250" y="853325"/>
            <a:ext cx="4748076" cy="4136199"/>
          </a:xfrm>
          <a:prstGeom prst="rect">
            <a:avLst/>
          </a:prstGeom>
          <a:noFill/>
          <a:ln>
            <a:noFill/>
          </a:ln>
        </p:spPr>
      </p:pic>
      <p:sp>
        <p:nvSpPr>
          <p:cNvPr id="1038" name="Google Shape;1038;p62"/>
          <p:cNvSpPr/>
          <p:nvPr/>
        </p:nvSpPr>
        <p:spPr>
          <a:xfrm>
            <a:off x="5673802" y="2992750"/>
            <a:ext cx="2130975" cy="1274775"/>
          </a:xfrm>
          <a:custGeom>
            <a:rect b="b" l="l" r="r" t="t"/>
            <a:pathLst>
              <a:path extrusionOk="0" h="50991" w="85239">
                <a:moveTo>
                  <a:pt x="85239" y="0"/>
                </a:moveTo>
                <a:cubicBezTo>
                  <a:pt x="72055" y="4525"/>
                  <a:pt x="19470" y="18653"/>
                  <a:pt x="6135" y="27151"/>
                </a:cubicBezTo>
                <a:cubicBezTo>
                  <a:pt x="-7200" y="35650"/>
                  <a:pt x="5381" y="47018"/>
                  <a:pt x="5230" y="50991"/>
                </a:cubicBezTo>
              </a:path>
            </a:pathLst>
          </a:custGeom>
          <a:noFill/>
          <a:ln cap="flat" cmpd="sng" w="38100">
            <a:solidFill>
              <a:srgbClr val="FF0000"/>
            </a:solidFill>
            <a:prstDash val="solid"/>
            <a:round/>
            <a:headEnd len="med" w="med" type="triangle"/>
            <a:tailEnd len="med" w="med" type="none"/>
          </a:ln>
        </p:spPr>
      </p:sp>
      <p:cxnSp>
        <p:nvCxnSpPr>
          <p:cNvPr id="1039" name="Google Shape;1039;p62"/>
          <p:cNvCxnSpPr/>
          <p:nvPr/>
        </p:nvCxnSpPr>
        <p:spPr>
          <a:xfrm flipH="1" rot="10800000">
            <a:off x="1118675" y="30115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040" name="Google Shape;1040;p62"/>
          <p:cNvCxnSpPr/>
          <p:nvPr/>
        </p:nvCxnSpPr>
        <p:spPr>
          <a:xfrm flipH="1" rot="10800000">
            <a:off x="999925" y="30118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1041" name="Google Shape;1041;p62"/>
          <p:cNvCxnSpPr/>
          <p:nvPr/>
        </p:nvCxnSpPr>
        <p:spPr>
          <a:xfrm>
            <a:off x="2422475" y="3011550"/>
            <a:ext cx="649500" cy="607800"/>
          </a:xfrm>
          <a:prstGeom prst="straightConnector1">
            <a:avLst/>
          </a:prstGeom>
          <a:noFill/>
          <a:ln cap="flat" cmpd="sng" w="38100">
            <a:solidFill>
              <a:srgbClr val="00FF00"/>
            </a:solidFill>
            <a:prstDash val="solid"/>
            <a:round/>
            <a:headEnd len="med" w="med" type="none"/>
            <a:tailEnd len="med" w="med" type="none"/>
          </a:ln>
        </p:spPr>
      </p:cxnSp>
      <p:cxnSp>
        <p:nvCxnSpPr>
          <p:cNvPr id="1042" name="Google Shape;1042;p62"/>
          <p:cNvCxnSpPr/>
          <p:nvPr/>
        </p:nvCxnSpPr>
        <p:spPr>
          <a:xfrm>
            <a:off x="2214850" y="3017550"/>
            <a:ext cx="206100" cy="0"/>
          </a:xfrm>
          <a:prstGeom prst="straightConnector1">
            <a:avLst/>
          </a:prstGeom>
          <a:noFill/>
          <a:ln cap="flat" cmpd="sng" w="19050">
            <a:solidFill>
              <a:srgbClr val="FF0000"/>
            </a:solidFill>
            <a:prstDash val="solid"/>
            <a:round/>
            <a:headEnd len="med" w="med" type="none"/>
            <a:tailEnd len="med" w="med" type="none"/>
          </a:ln>
        </p:spPr>
      </p:cxnSp>
      <p:sp>
        <p:nvSpPr>
          <p:cNvPr id="1043" name="Google Shape;1043;p62"/>
          <p:cNvSpPr txBox="1"/>
          <p:nvPr/>
        </p:nvSpPr>
        <p:spPr>
          <a:xfrm>
            <a:off x="1478175" y="33509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044" name="Google Shape;1044;p62"/>
          <p:cNvSpPr txBox="1"/>
          <p:nvPr/>
        </p:nvSpPr>
        <p:spPr>
          <a:xfrm>
            <a:off x="1332925" y="25083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
        <p:nvSpPr>
          <p:cNvPr id="1045" name="Google Shape;1045;p62"/>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Takeaways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a:t>
            </a:r>
            <a:r>
              <a:rPr b="1" lang="en" sz="2600" u="sng">
                <a:solidFill>
                  <a:schemeClr val="dk1"/>
                </a:solidFill>
                <a:latin typeface="Calibri"/>
                <a:ea typeface="Calibri"/>
                <a:cs typeface="Calibri"/>
                <a:sym typeface="Calibri"/>
              </a:rPr>
              <a:t>four </a:t>
            </a:r>
            <a:r>
              <a:rPr b="1" lang="en" sz="2600" u="sng">
                <a:solidFill>
                  <a:schemeClr val="dk1"/>
                </a:solidFill>
                <a:latin typeface="Calibri"/>
                <a:ea typeface="Calibri"/>
                <a:cs typeface="Calibri"/>
                <a:sym typeface="Calibri"/>
              </a:rPr>
              <a:t>lectures, let’s explain:</a:t>
            </a:r>
            <a:endParaRPr/>
          </a:p>
        </p:txBody>
      </p:sp>
      <p:sp>
        <p:nvSpPr>
          <p:cNvPr id="107" name="Google Shape;107;p18"/>
          <p:cNvSpPr txBox="1"/>
          <p:nvPr/>
        </p:nvSpPr>
        <p:spPr>
          <a:xfrm>
            <a:off x="0" y="1287900"/>
            <a:ext cx="61767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Origins of midlevel updraft rotation (mesocyclone)</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Dynamic pressure perturbations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a:solidFill>
                  <a:schemeClr val="dk1"/>
                </a:solidFill>
                <a:latin typeface="Calibri"/>
                <a:ea typeface="Calibri"/>
                <a:cs typeface="Calibri"/>
                <a:sym typeface="Calibri"/>
              </a:rPr>
              <a:t>2a)	S</a:t>
            </a:r>
            <a:r>
              <a:rPr b="1" lang="en" sz="1800">
                <a:solidFill>
                  <a:schemeClr val="dk1"/>
                </a:solidFill>
                <a:latin typeface="Calibri"/>
                <a:ea typeface="Calibri"/>
                <a:cs typeface="Calibri"/>
                <a:sym typeface="Calibri"/>
              </a:rPr>
              <a:t>upercell propagation (and storm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63"/>
          <p:cNvSpPr txBox="1"/>
          <p:nvPr/>
        </p:nvSpPr>
        <p:spPr>
          <a:xfrm>
            <a:off x="322325" y="1003050"/>
            <a:ext cx="37704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For a CURVED hodograph</a:t>
            </a:r>
            <a:r>
              <a:rPr b="1" lang="en" sz="1800">
                <a:solidFill>
                  <a:schemeClr val="dk1"/>
                </a:solidFill>
                <a:latin typeface="Calibri"/>
                <a:ea typeface="Calibri"/>
                <a:cs typeface="Calibri"/>
                <a:sym typeface="Calibri"/>
              </a:rPr>
              <a:t>: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Deviant updraft motion (propagation) away from the mean wind is explained by the </a:t>
            </a:r>
            <a:r>
              <a:rPr b="1" lang="en" sz="1800">
                <a:solidFill>
                  <a:schemeClr val="dk1"/>
                </a:solidFill>
                <a:latin typeface="Calibri"/>
                <a:ea typeface="Calibri"/>
                <a:cs typeface="Calibri"/>
                <a:sym typeface="Calibri"/>
              </a:rPr>
              <a:t>LINEAR DYNAMICS</a:t>
            </a:r>
            <a:r>
              <a:rPr lang="en" sz="1800">
                <a:solidFill>
                  <a:schemeClr val="dk1"/>
                </a:solidFill>
                <a:latin typeface="Calibri"/>
                <a:ea typeface="Calibri"/>
                <a:cs typeface="Calibri"/>
                <a:sym typeface="Calibri"/>
              </a:rPr>
              <a:t> terms.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2" name="Google Shape;1052;p63"/>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a:t>
            </a:r>
            <a:r>
              <a:rPr b="1" lang="en" sz="2600" u="sng">
                <a:solidFill>
                  <a:schemeClr val="dk1"/>
                </a:solidFill>
                <a:latin typeface="Calibri"/>
                <a:ea typeface="Calibri"/>
                <a:cs typeface="Calibri"/>
                <a:sym typeface="Calibri"/>
              </a:rPr>
              <a:t> (Deviant Updraft Motion) </a:t>
            </a:r>
            <a:endParaRPr/>
          </a:p>
        </p:txBody>
      </p:sp>
      <p:cxnSp>
        <p:nvCxnSpPr>
          <p:cNvPr id="1053" name="Google Shape;1053;p63"/>
          <p:cNvCxnSpPr/>
          <p:nvPr/>
        </p:nvCxnSpPr>
        <p:spPr>
          <a:xfrm flipH="1" rot="10800000">
            <a:off x="966275" y="32401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054" name="Google Shape;1054;p63"/>
          <p:cNvCxnSpPr/>
          <p:nvPr/>
        </p:nvCxnSpPr>
        <p:spPr>
          <a:xfrm flipH="1" rot="10800000">
            <a:off x="847525" y="32404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1055" name="Google Shape;1055;p63"/>
          <p:cNvCxnSpPr/>
          <p:nvPr/>
        </p:nvCxnSpPr>
        <p:spPr>
          <a:xfrm>
            <a:off x="2270075" y="3240150"/>
            <a:ext cx="649500" cy="607800"/>
          </a:xfrm>
          <a:prstGeom prst="straightConnector1">
            <a:avLst/>
          </a:prstGeom>
          <a:noFill/>
          <a:ln cap="flat" cmpd="sng" w="38100">
            <a:solidFill>
              <a:srgbClr val="00FF00"/>
            </a:solidFill>
            <a:prstDash val="solid"/>
            <a:round/>
            <a:headEnd len="med" w="med" type="none"/>
            <a:tailEnd len="med" w="med" type="none"/>
          </a:ln>
        </p:spPr>
      </p:cxnSp>
      <p:cxnSp>
        <p:nvCxnSpPr>
          <p:cNvPr id="1056" name="Google Shape;1056;p63"/>
          <p:cNvCxnSpPr/>
          <p:nvPr/>
        </p:nvCxnSpPr>
        <p:spPr>
          <a:xfrm>
            <a:off x="2062450" y="3246150"/>
            <a:ext cx="206100" cy="0"/>
          </a:xfrm>
          <a:prstGeom prst="straightConnector1">
            <a:avLst/>
          </a:prstGeom>
          <a:noFill/>
          <a:ln cap="flat" cmpd="sng" w="19050">
            <a:solidFill>
              <a:srgbClr val="FF0000"/>
            </a:solidFill>
            <a:prstDash val="solid"/>
            <a:round/>
            <a:headEnd len="med" w="med" type="none"/>
            <a:tailEnd len="med" w="med" type="none"/>
          </a:ln>
        </p:spPr>
      </p:cxnSp>
      <p:sp>
        <p:nvSpPr>
          <p:cNvPr id="1057" name="Google Shape;1057;p63"/>
          <p:cNvSpPr txBox="1"/>
          <p:nvPr/>
        </p:nvSpPr>
        <p:spPr>
          <a:xfrm>
            <a:off x="1325775" y="35795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058" name="Google Shape;1058;p63"/>
          <p:cNvSpPr txBox="1"/>
          <p:nvPr/>
        </p:nvSpPr>
        <p:spPr>
          <a:xfrm>
            <a:off x="1180525" y="27369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cxnSp>
        <p:nvCxnSpPr>
          <p:cNvPr id="1059" name="Google Shape;1059;p63"/>
          <p:cNvCxnSpPr/>
          <p:nvPr/>
        </p:nvCxnSpPr>
        <p:spPr>
          <a:xfrm flipH="1" rot="10800000">
            <a:off x="5538275" y="359321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060" name="Google Shape;1060;p63"/>
          <p:cNvCxnSpPr/>
          <p:nvPr/>
        </p:nvCxnSpPr>
        <p:spPr>
          <a:xfrm>
            <a:off x="5252550" y="3022781"/>
            <a:ext cx="282300" cy="570600"/>
          </a:xfrm>
          <a:prstGeom prst="straightConnector1">
            <a:avLst/>
          </a:prstGeom>
          <a:noFill/>
          <a:ln cap="flat" cmpd="sng" w="38100">
            <a:solidFill>
              <a:srgbClr val="FF00FF"/>
            </a:solidFill>
            <a:prstDash val="solid"/>
            <a:round/>
            <a:headEnd len="med" w="med" type="none"/>
            <a:tailEnd len="med" w="med" type="none"/>
          </a:ln>
        </p:spPr>
      </p:cxnSp>
      <p:cxnSp>
        <p:nvCxnSpPr>
          <p:cNvPr id="1061" name="Google Shape;1061;p63"/>
          <p:cNvCxnSpPr/>
          <p:nvPr/>
        </p:nvCxnSpPr>
        <p:spPr>
          <a:xfrm flipH="1" rot="10800000">
            <a:off x="6842075" y="2887331"/>
            <a:ext cx="367800" cy="705900"/>
          </a:xfrm>
          <a:prstGeom prst="straightConnector1">
            <a:avLst/>
          </a:prstGeom>
          <a:noFill/>
          <a:ln cap="flat" cmpd="sng" w="38100">
            <a:solidFill>
              <a:srgbClr val="00FF00"/>
            </a:solidFill>
            <a:prstDash val="solid"/>
            <a:round/>
            <a:headEnd len="med" w="med" type="none"/>
            <a:tailEnd len="med" w="med" type="none"/>
          </a:ln>
        </p:spPr>
      </p:cxnSp>
      <p:cxnSp>
        <p:nvCxnSpPr>
          <p:cNvPr id="1062" name="Google Shape;1062;p63"/>
          <p:cNvCxnSpPr/>
          <p:nvPr/>
        </p:nvCxnSpPr>
        <p:spPr>
          <a:xfrm>
            <a:off x="6634450" y="3588819"/>
            <a:ext cx="206100" cy="0"/>
          </a:xfrm>
          <a:prstGeom prst="straightConnector1">
            <a:avLst/>
          </a:prstGeom>
          <a:noFill/>
          <a:ln cap="flat" cmpd="sng" w="19050">
            <a:solidFill>
              <a:srgbClr val="FF0000"/>
            </a:solidFill>
            <a:prstDash val="solid"/>
            <a:round/>
            <a:headEnd len="med" w="med" type="none"/>
            <a:tailEnd len="med" w="med" type="none"/>
          </a:ln>
        </p:spPr>
      </p:cxnSp>
      <p:sp>
        <p:nvSpPr>
          <p:cNvPr id="1063" name="Google Shape;1063;p63"/>
          <p:cNvSpPr txBox="1"/>
          <p:nvPr/>
        </p:nvSpPr>
        <p:spPr>
          <a:xfrm>
            <a:off x="5863750" y="3704056"/>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FF0000"/>
                </a:solidFill>
                <a:highlight>
                  <a:schemeClr val="lt1"/>
                </a:highlight>
                <a:latin typeface="Calibri"/>
                <a:ea typeface="Calibri"/>
                <a:cs typeface="Calibri"/>
                <a:sym typeface="Calibri"/>
              </a:rPr>
              <a:t>X</a:t>
            </a:r>
            <a:r>
              <a:rPr lang="en" sz="1800">
                <a:solidFill>
                  <a:schemeClr val="dk1"/>
                </a:solidFill>
              </a:rPr>
              <a:t> </a:t>
            </a:r>
            <a:r>
              <a:rPr lang="en" sz="1800"/>
              <a:t> </a:t>
            </a:r>
            <a:endParaRPr sz="1800"/>
          </a:p>
        </p:txBody>
      </p:sp>
      <p:sp>
        <p:nvSpPr>
          <p:cNvPr id="1064" name="Google Shape;1064;p63"/>
          <p:cNvSpPr txBox="1"/>
          <p:nvPr/>
        </p:nvSpPr>
        <p:spPr>
          <a:xfrm>
            <a:off x="5752525" y="28893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00FF00"/>
                </a:solidFill>
                <a:highlight>
                  <a:schemeClr val="lt1"/>
                </a:highlight>
                <a:latin typeface="Calibri"/>
                <a:ea typeface="Calibri"/>
                <a:cs typeface="Calibri"/>
                <a:sym typeface="Calibri"/>
              </a:rPr>
              <a:t>✓ </a:t>
            </a:r>
            <a:endParaRPr sz="1800"/>
          </a:p>
        </p:txBody>
      </p:sp>
      <p:sp>
        <p:nvSpPr>
          <p:cNvPr id="1065" name="Google Shape;1065;p63"/>
          <p:cNvSpPr txBox="1"/>
          <p:nvPr/>
        </p:nvSpPr>
        <p:spPr>
          <a:xfrm>
            <a:off x="2286550" y="4117475"/>
            <a:ext cx="470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Updrafts propagate into the region of enhanced storm-scale dynamic ascent</a:t>
            </a:r>
            <a:endParaRPr sz="1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64"/>
          <p:cNvSpPr txBox="1"/>
          <p:nvPr/>
        </p:nvSpPr>
        <p:spPr>
          <a:xfrm>
            <a:off x="322325" y="1003050"/>
            <a:ext cx="37704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For a STRAIGHT hodograph</a:t>
            </a:r>
            <a:r>
              <a:rPr b="1" lang="en" sz="1800">
                <a:solidFill>
                  <a:schemeClr val="dk1"/>
                </a:solidFill>
                <a:latin typeface="Calibri"/>
                <a:ea typeface="Calibri"/>
                <a:cs typeface="Calibri"/>
                <a:sym typeface="Calibri"/>
              </a:rPr>
              <a:t>: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Deviant updraft motion (propagation) away from the mean wind is explained by the </a:t>
            </a:r>
            <a:r>
              <a:rPr b="1" lang="en" sz="1800">
                <a:solidFill>
                  <a:schemeClr val="dk1"/>
                </a:solidFill>
                <a:latin typeface="Calibri"/>
                <a:ea typeface="Calibri"/>
                <a:cs typeface="Calibri"/>
                <a:sym typeface="Calibri"/>
              </a:rPr>
              <a:t>NON-</a:t>
            </a:r>
            <a:r>
              <a:rPr b="1" lang="en" sz="1800">
                <a:solidFill>
                  <a:schemeClr val="dk1"/>
                </a:solidFill>
                <a:latin typeface="Calibri"/>
                <a:ea typeface="Calibri"/>
                <a:cs typeface="Calibri"/>
                <a:sym typeface="Calibri"/>
              </a:rPr>
              <a:t>LINEAR DYNAMICS</a:t>
            </a:r>
            <a:r>
              <a:rPr lang="en" sz="1800">
                <a:solidFill>
                  <a:schemeClr val="dk1"/>
                </a:solidFill>
                <a:latin typeface="Calibri"/>
                <a:ea typeface="Calibri"/>
                <a:cs typeface="Calibri"/>
                <a:sym typeface="Calibri"/>
              </a:rPr>
              <a:t> terms.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2" name="Google Shape;1072;p64"/>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 (Deviant Updraft Motion) </a:t>
            </a:r>
            <a:endParaRPr/>
          </a:p>
        </p:txBody>
      </p:sp>
      <p:sp>
        <p:nvSpPr>
          <p:cNvPr id="1073" name="Google Shape;1073;p64"/>
          <p:cNvSpPr/>
          <p:nvPr/>
        </p:nvSpPr>
        <p:spPr>
          <a:xfrm rot="10800000">
            <a:off x="4376748" y="3602344"/>
            <a:ext cx="393300" cy="266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64"/>
          <p:cNvSpPr/>
          <p:nvPr/>
        </p:nvSpPr>
        <p:spPr>
          <a:xfrm>
            <a:off x="4222950" y="1871930"/>
            <a:ext cx="2854474" cy="1963664"/>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1075" name="Google Shape;1075;p64"/>
          <p:cNvCxnSpPr/>
          <p:nvPr/>
        </p:nvCxnSpPr>
        <p:spPr>
          <a:xfrm flipH="1">
            <a:off x="4645831" y="2518828"/>
            <a:ext cx="2904900" cy="1396800"/>
          </a:xfrm>
          <a:prstGeom prst="straightConnector1">
            <a:avLst/>
          </a:prstGeom>
          <a:noFill/>
          <a:ln cap="flat" cmpd="sng" w="19050">
            <a:solidFill>
              <a:srgbClr val="FF9900"/>
            </a:solidFill>
            <a:prstDash val="dash"/>
            <a:round/>
            <a:headEnd len="med" w="med" type="triangle"/>
            <a:tailEnd len="med" w="med" type="none"/>
          </a:ln>
        </p:spPr>
      </p:cxnSp>
      <p:cxnSp>
        <p:nvCxnSpPr>
          <p:cNvPr id="1076" name="Google Shape;1076;p64"/>
          <p:cNvCxnSpPr/>
          <p:nvPr/>
        </p:nvCxnSpPr>
        <p:spPr>
          <a:xfrm flipH="1">
            <a:off x="5143800" y="2573449"/>
            <a:ext cx="2904900" cy="1396800"/>
          </a:xfrm>
          <a:prstGeom prst="straightConnector1">
            <a:avLst/>
          </a:prstGeom>
          <a:noFill/>
          <a:ln cap="flat" cmpd="sng" w="19050">
            <a:solidFill>
              <a:srgbClr val="FF9900"/>
            </a:solidFill>
            <a:prstDash val="dash"/>
            <a:round/>
            <a:headEnd len="med" w="med" type="triangle"/>
            <a:tailEnd len="med" w="med" type="none"/>
          </a:ln>
        </p:spPr>
      </p:cxnSp>
      <p:sp>
        <p:nvSpPr>
          <p:cNvPr id="1077" name="Google Shape;1077;p64"/>
          <p:cNvSpPr/>
          <p:nvPr/>
        </p:nvSpPr>
        <p:spPr>
          <a:xfrm>
            <a:off x="4398643" y="3294286"/>
            <a:ext cx="393300" cy="266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8" name="Google Shape;1078;p64"/>
          <p:cNvGrpSpPr/>
          <p:nvPr/>
        </p:nvGrpSpPr>
        <p:grpSpPr>
          <a:xfrm>
            <a:off x="5583445" y="2004317"/>
            <a:ext cx="729508" cy="533048"/>
            <a:chOff x="2293425" y="1498387"/>
            <a:chExt cx="926595" cy="677058"/>
          </a:xfrm>
        </p:grpSpPr>
        <p:sp>
          <p:nvSpPr>
            <p:cNvPr id="1079" name="Google Shape;1079;p64"/>
            <p:cNvSpPr/>
            <p:nvPr/>
          </p:nvSpPr>
          <p:spPr>
            <a:xfrm rot="5400000">
              <a:off x="2682270" y="1637695"/>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64"/>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1" name="Google Shape;1081;p64"/>
          <p:cNvSpPr txBox="1"/>
          <p:nvPr/>
        </p:nvSpPr>
        <p:spPr>
          <a:xfrm>
            <a:off x="6497562" y="1333090"/>
            <a:ext cx="162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Recall…</a:t>
            </a:r>
            <a:r>
              <a:rPr b="1" lang="en"/>
              <a:t>Splitting storms!</a:t>
            </a:r>
            <a:endParaRPr b="1"/>
          </a:p>
        </p:txBody>
      </p:sp>
      <p:grpSp>
        <p:nvGrpSpPr>
          <p:cNvPr id="1082" name="Google Shape;1082;p64"/>
          <p:cNvGrpSpPr/>
          <p:nvPr/>
        </p:nvGrpSpPr>
        <p:grpSpPr>
          <a:xfrm>
            <a:off x="4594548" y="1810584"/>
            <a:ext cx="748171" cy="911712"/>
            <a:chOff x="1037364" y="1252313"/>
            <a:chExt cx="950299" cy="1158024"/>
          </a:xfrm>
        </p:grpSpPr>
        <p:grpSp>
          <p:nvGrpSpPr>
            <p:cNvPr id="1083" name="Google Shape;1083;p64"/>
            <p:cNvGrpSpPr/>
            <p:nvPr/>
          </p:nvGrpSpPr>
          <p:grpSpPr>
            <a:xfrm>
              <a:off x="1037364" y="1739117"/>
              <a:ext cx="920738" cy="671220"/>
              <a:chOff x="1037364" y="1739117"/>
              <a:chExt cx="920738" cy="671220"/>
            </a:xfrm>
          </p:grpSpPr>
          <p:sp>
            <p:nvSpPr>
              <p:cNvPr id="1084" name="Google Shape;1084;p64"/>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64"/>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6" name="Google Shape;1086;p64"/>
            <p:cNvSpPr/>
            <p:nvPr/>
          </p:nvSpPr>
          <p:spPr>
            <a:xfrm rot="-10511363">
              <a:off x="1108248" y="1286006"/>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7" name="Google Shape;1087;p64"/>
            <p:cNvSpPr txBox="1"/>
            <p:nvPr/>
          </p:nvSpPr>
          <p:spPr>
            <a:xfrm>
              <a:off x="1213517" y="1573648"/>
              <a:ext cx="660600" cy="5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CC0000"/>
                  </a:solidFill>
                </a:rPr>
                <a:t>RM</a:t>
              </a:r>
              <a:endParaRPr b="1" sz="1600">
                <a:solidFill>
                  <a:srgbClr val="CC0000"/>
                </a:solidFill>
              </a:endParaRPr>
            </a:p>
          </p:txBody>
        </p:sp>
      </p:grpSp>
      <p:grpSp>
        <p:nvGrpSpPr>
          <p:cNvPr id="1088" name="Google Shape;1088;p64"/>
          <p:cNvGrpSpPr/>
          <p:nvPr/>
        </p:nvGrpSpPr>
        <p:grpSpPr>
          <a:xfrm>
            <a:off x="5593435" y="1620673"/>
            <a:ext cx="721636" cy="779285"/>
            <a:chOff x="2315949" y="942251"/>
            <a:chExt cx="916596" cy="989820"/>
          </a:xfrm>
        </p:grpSpPr>
        <p:sp>
          <p:nvSpPr>
            <p:cNvPr id="1089" name="Google Shape;1089;p64"/>
            <p:cNvSpPr/>
            <p:nvPr/>
          </p:nvSpPr>
          <p:spPr>
            <a:xfrm rot="-10511363">
              <a:off x="2353130" y="975943"/>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90" name="Google Shape;1090;p64"/>
            <p:cNvSpPr txBox="1"/>
            <p:nvPr/>
          </p:nvSpPr>
          <p:spPr>
            <a:xfrm>
              <a:off x="2463644" y="1249870"/>
              <a:ext cx="656100" cy="5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6FA8DC"/>
                  </a:solidFill>
                </a:rPr>
                <a:t>LM</a:t>
              </a:r>
              <a:endParaRPr b="1" sz="1600">
                <a:solidFill>
                  <a:srgbClr val="6FA8DC"/>
                </a:solidFill>
              </a:endParaRPr>
            </a:p>
          </p:txBody>
        </p:sp>
      </p:grpSp>
      <p:grpSp>
        <p:nvGrpSpPr>
          <p:cNvPr id="1091" name="Google Shape;1091;p64"/>
          <p:cNvGrpSpPr/>
          <p:nvPr/>
        </p:nvGrpSpPr>
        <p:grpSpPr>
          <a:xfrm>
            <a:off x="6574329" y="2255100"/>
            <a:ext cx="415124" cy="574139"/>
            <a:chOff x="3315988" y="1896875"/>
            <a:chExt cx="527275" cy="729250"/>
          </a:xfrm>
        </p:grpSpPr>
        <p:sp>
          <p:nvSpPr>
            <p:cNvPr id="1092" name="Google Shape;1092;p64"/>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64"/>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094" name="Google Shape;1094;p64"/>
          <p:cNvCxnSpPr/>
          <p:nvPr/>
        </p:nvCxnSpPr>
        <p:spPr>
          <a:xfrm rot="10800000">
            <a:off x="4965446" y="2569368"/>
            <a:ext cx="0" cy="646200"/>
          </a:xfrm>
          <a:prstGeom prst="straightConnector1">
            <a:avLst/>
          </a:prstGeom>
          <a:noFill/>
          <a:ln cap="flat" cmpd="sng" w="38100">
            <a:solidFill>
              <a:srgbClr val="000000"/>
            </a:solidFill>
            <a:prstDash val="solid"/>
            <a:round/>
            <a:headEnd len="med" w="med" type="none"/>
            <a:tailEnd len="med" w="med" type="triangle"/>
          </a:ln>
        </p:spPr>
      </p:cxnSp>
      <p:cxnSp>
        <p:nvCxnSpPr>
          <p:cNvPr id="1095" name="Google Shape;1095;p64"/>
          <p:cNvCxnSpPr/>
          <p:nvPr/>
        </p:nvCxnSpPr>
        <p:spPr>
          <a:xfrm rot="10800000">
            <a:off x="5993008" y="2291405"/>
            <a:ext cx="8400" cy="651000"/>
          </a:xfrm>
          <a:prstGeom prst="straightConnector1">
            <a:avLst/>
          </a:prstGeom>
          <a:noFill/>
          <a:ln cap="flat" cmpd="sng" w="38100">
            <a:solidFill>
              <a:srgbClr val="000000"/>
            </a:solidFill>
            <a:prstDash val="solid"/>
            <a:round/>
            <a:headEnd len="med" w="med" type="none"/>
            <a:tailEnd len="med" w="med" type="triangle"/>
          </a:ln>
        </p:spPr>
      </p:cxnSp>
      <p:sp>
        <p:nvSpPr>
          <p:cNvPr id="1096" name="Google Shape;1096;p64"/>
          <p:cNvSpPr txBox="1"/>
          <p:nvPr/>
        </p:nvSpPr>
        <p:spPr>
          <a:xfrm>
            <a:off x="2220200" y="4181425"/>
            <a:ext cx="470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Updrafts propagate away from mean wind due</a:t>
            </a:r>
            <a:endParaRPr b="1" sz="1800" u="sng">
              <a:solidFill>
                <a:schemeClr val="dk1"/>
              </a:solidFill>
              <a:latin typeface="Calibri"/>
              <a:ea typeface="Calibri"/>
              <a:cs typeface="Calibri"/>
              <a:sym typeface="Calibri"/>
            </a:endParaRPr>
          </a:p>
          <a:p>
            <a:pPr indent="0" lvl="0" marL="0" rtl="0" algn="l">
              <a:spcBef>
                <a:spcPts val="0"/>
              </a:spcBef>
              <a:spcAft>
                <a:spcPts val="0"/>
              </a:spcAft>
              <a:buNone/>
            </a:pPr>
            <a:r>
              <a:rPr b="1" lang="en" sz="1800" u="sng">
                <a:solidFill>
                  <a:schemeClr val="dk1"/>
                </a:solidFill>
                <a:latin typeface="Calibri"/>
                <a:ea typeface="Calibri"/>
                <a:cs typeface="Calibri"/>
                <a:sym typeface="Calibri"/>
              </a:rPr>
              <a:t>to tilting of crosswise vorticity</a:t>
            </a:r>
            <a:endParaRPr b="1" sz="1800" u="sng">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65"/>
          <p:cNvSpPr txBox="1"/>
          <p:nvPr/>
        </p:nvSpPr>
        <p:spPr>
          <a:xfrm>
            <a:off x="322325" y="1003050"/>
            <a:ext cx="36153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Use Bunkers Storm motion estimates to account for deviant motions!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t>
            </a:r>
            <a:r>
              <a:rPr lang="en" sz="1800">
                <a:solidFill>
                  <a:schemeClr val="dk1"/>
                </a:solidFill>
                <a:latin typeface="Calibri"/>
                <a:ea typeface="Calibri"/>
                <a:cs typeface="Calibri"/>
                <a:sym typeface="Calibri"/>
              </a:rPr>
              <a:t>Bunkers Storm motion accounts for propagation due to linear AND non-linear </a:t>
            </a:r>
            <a:r>
              <a:rPr lang="en" sz="1800">
                <a:solidFill>
                  <a:schemeClr val="dk1"/>
                </a:solidFill>
                <a:latin typeface="Calibri"/>
                <a:ea typeface="Calibri"/>
                <a:cs typeface="Calibri"/>
                <a:sym typeface="Calibri"/>
              </a:rPr>
              <a:t>dynamics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03" name="Google Shape;1103;p65"/>
          <p:cNvPicPr preferRelativeResize="0"/>
          <p:nvPr/>
        </p:nvPicPr>
        <p:blipFill>
          <a:blip r:embed="rId3">
            <a:alphaModFix/>
          </a:blip>
          <a:stretch>
            <a:fillRect/>
          </a:stretch>
        </p:blipFill>
        <p:spPr>
          <a:xfrm>
            <a:off x="4138950" y="858725"/>
            <a:ext cx="4720475" cy="3426050"/>
          </a:xfrm>
          <a:prstGeom prst="rect">
            <a:avLst/>
          </a:prstGeom>
          <a:noFill/>
          <a:ln>
            <a:noFill/>
          </a:ln>
        </p:spPr>
      </p:pic>
      <p:cxnSp>
        <p:nvCxnSpPr>
          <p:cNvPr id="1104" name="Google Shape;1104;p65"/>
          <p:cNvCxnSpPr/>
          <p:nvPr/>
        </p:nvCxnSpPr>
        <p:spPr>
          <a:xfrm flipH="1" rot="10800000">
            <a:off x="5399300" y="2924750"/>
            <a:ext cx="420000" cy="528600"/>
          </a:xfrm>
          <a:prstGeom prst="straightConnector1">
            <a:avLst/>
          </a:prstGeom>
          <a:noFill/>
          <a:ln cap="flat" cmpd="sng" w="38100">
            <a:solidFill>
              <a:srgbClr val="FF0000"/>
            </a:solidFill>
            <a:prstDash val="solid"/>
            <a:round/>
            <a:headEnd len="med" w="med" type="none"/>
            <a:tailEnd len="med" w="med" type="triangle"/>
          </a:ln>
        </p:spPr>
      </p:cxnSp>
      <p:sp>
        <p:nvSpPr>
          <p:cNvPr id="1105" name="Google Shape;1105;p65"/>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 (Deviant Updraft Motion) </a:t>
            </a:r>
            <a:endParaRPr/>
          </a:p>
        </p:txBody>
      </p:sp>
      <p:cxnSp>
        <p:nvCxnSpPr>
          <p:cNvPr id="1106" name="Google Shape;1106;p65"/>
          <p:cNvCxnSpPr/>
          <p:nvPr/>
        </p:nvCxnSpPr>
        <p:spPr>
          <a:xfrm flipH="1">
            <a:off x="6237275" y="1260775"/>
            <a:ext cx="523800" cy="327300"/>
          </a:xfrm>
          <a:prstGeom prst="straightConnector1">
            <a:avLst/>
          </a:prstGeom>
          <a:noFill/>
          <a:ln cap="flat" cmpd="sng" w="38100">
            <a:solidFill>
              <a:srgbClr val="0000FF"/>
            </a:solidFill>
            <a:prstDash val="solid"/>
            <a:round/>
            <a:headEnd len="med" w="med" type="none"/>
            <a:tailEnd len="med" w="med" type="triangle"/>
          </a:ln>
        </p:spPr>
      </p:cxnSp>
      <p:sp>
        <p:nvSpPr>
          <p:cNvPr id="1107" name="Google Shape;1107;p65"/>
          <p:cNvSpPr txBox="1"/>
          <p:nvPr/>
        </p:nvSpPr>
        <p:spPr>
          <a:xfrm>
            <a:off x="5088700" y="3453350"/>
            <a:ext cx="63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rPr>
              <a:t>RM</a:t>
            </a:r>
            <a:endParaRPr b="1" sz="1800">
              <a:solidFill>
                <a:srgbClr val="FF0000"/>
              </a:solidFill>
            </a:endParaRPr>
          </a:p>
        </p:txBody>
      </p:sp>
      <p:sp>
        <p:nvSpPr>
          <p:cNvPr id="1108" name="Google Shape;1108;p65"/>
          <p:cNvSpPr txBox="1"/>
          <p:nvPr/>
        </p:nvSpPr>
        <p:spPr>
          <a:xfrm>
            <a:off x="6730247" y="992874"/>
            <a:ext cx="63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FF"/>
                </a:solidFill>
              </a:rPr>
              <a:t>L</a:t>
            </a:r>
            <a:r>
              <a:rPr b="1" lang="en" sz="1800">
                <a:solidFill>
                  <a:srgbClr val="0000FF"/>
                </a:solidFill>
              </a:rPr>
              <a:t>M</a:t>
            </a:r>
            <a:endParaRPr b="1" sz="1800">
              <a:solidFill>
                <a:srgbClr val="0000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66"/>
          <p:cNvSpPr txBox="1"/>
          <p:nvPr/>
        </p:nvSpPr>
        <p:spPr>
          <a:xfrm>
            <a:off x="322325" y="1003050"/>
            <a:ext cx="6915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Keep in mind:</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Larger, stronger storms can deviate more.</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15" name="Google Shape;1115;p66"/>
          <p:cNvPicPr preferRelativeResize="0"/>
          <p:nvPr/>
        </p:nvPicPr>
        <p:blipFill>
          <a:blip r:embed="rId3">
            <a:alphaModFix/>
          </a:blip>
          <a:stretch>
            <a:fillRect/>
          </a:stretch>
        </p:blipFill>
        <p:spPr>
          <a:xfrm>
            <a:off x="4572000" y="904550"/>
            <a:ext cx="4504124" cy="3111750"/>
          </a:xfrm>
          <a:prstGeom prst="rect">
            <a:avLst/>
          </a:prstGeom>
          <a:noFill/>
          <a:ln>
            <a:noFill/>
          </a:ln>
        </p:spPr>
      </p:pic>
      <p:sp>
        <p:nvSpPr>
          <p:cNvPr id="1116" name="Google Shape;1116;p66"/>
          <p:cNvSpPr/>
          <p:nvPr/>
        </p:nvSpPr>
        <p:spPr>
          <a:xfrm rot="1995285">
            <a:off x="7817129" y="1863750"/>
            <a:ext cx="602339" cy="2140599"/>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1117" name="Google Shape;1117;p66"/>
          <p:cNvSpPr txBox="1"/>
          <p:nvPr/>
        </p:nvSpPr>
        <p:spPr>
          <a:xfrm>
            <a:off x="4495800" y="4092500"/>
            <a:ext cx="4419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A larger, stronger supercell may turn </a:t>
            </a:r>
            <a:endParaRPr sz="1600">
              <a:solidFill>
                <a:schemeClr val="dk1"/>
              </a:solidFill>
            </a:endParaRPr>
          </a:p>
          <a:p>
            <a:pPr indent="0" lvl="0" marL="0" rtl="0" algn="l">
              <a:spcBef>
                <a:spcPts val="0"/>
              </a:spcBef>
              <a:spcAft>
                <a:spcPts val="0"/>
              </a:spcAft>
              <a:buNone/>
            </a:pPr>
            <a:r>
              <a:rPr lang="en" sz="1600">
                <a:solidFill>
                  <a:schemeClr val="dk1"/>
                </a:solidFill>
              </a:rPr>
              <a:t>more “right” than a weaker one</a:t>
            </a:r>
            <a:endParaRPr sz="1600">
              <a:solidFill>
                <a:schemeClr val="dk1"/>
              </a:solidFill>
            </a:endParaRPr>
          </a:p>
        </p:txBody>
      </p:sp>
      <p:cxnSp>
        <p:nvCxnSpPr>
          <p:cNvPr id="1118" name="Google Shape;1118;p66"/>
          <p:cNvCxnSpPr/>
          <p:nvPr/>
        </p:nvCxnSpPr>
        <p:spPr>
          <a:xfrm flipH="1" rot="10800000">
            <a:off x="8019213" y="4168925"/>
            <a:ext cx="318600" cy="771000"/>
          </a:xfrm>
          <a:prstGeom prst="straightConnector1">
            <a:avLst/>
          </a:prstGeom>
          <a:noFill/>
          <a:ln cap="flat" cmpd="sng" w="38100">
            <a:solidFill>
              <a:srgbClr val="4A86E8"/>
            </a:solidFill>
            <a:prstDash val="solid"/>
            <a:round/>
            <a:headEnd len="med" w="med" type="none"/>
            <a:tailEnd len="med" w="med" type="triangle"/>
          </a:ln>
        </p:spPr>
      </p:cxnSp>
      <p:cxnSp>
        <p:nvCxnSpPr>
          <p:cNvPr id="1119" name="Google Shape;1119;p66"/>
          <p:cNvCxnSpPr/>
          <p:nvPr/>
        </p:nvCxnSpPr>
        <p:spPr>
          <a:xfrm flipH="1" rot="10800000">
            <a:off x="8009186" y="4570025"/>
            <a:ext cx="940200" cy="369900"/>
          </a:xfrm>
          <a:prstGeom prst="straightConnector1">
            <a:avLst/>
          </a:prstGeom>
          <a:noFill/>
          <a:ln cap="flat" cmpd="sng" w="76200">
            <a:solidFill>
              <a:srgbClr val="FF0000"/>
            </a:solidFill>
            <a:prstDash val="solid"/>
            <a:round/>
            <a:headEnd len="med" w="med" type="none"/>
            <a:tailEnd len="med" w="med" type="triangle"/>
          </a:ln>
        </p:spPr>
      </p:cxnSp>
      <p:sp>
        <p:nvSpPr>
          <p:cNvPr id="1120" name="Google Shape;1120;p66"/>
          <p:cNvSpPr txBox="1"/>
          <p:nvPr/>
        </p:nvSpPr>
        <p:spPr>
          <a:xfrm>
            <a:off x="4579163" y="3608900"/>
            <a:ext cx="448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MRMS Rotation Tracks</a:t>
            </a:r>
            <a:endParaRPr sz="1800">
              <a:solidFill>
                <a:schemeClr val="lt1"/>
              </a:solidFill>
            </a:endParaRPr>
          </a:p>
        </p:txBody>
      </p:sp>
      <p:sp>
        <p:nvSpPr>
          <p:cNvPr id="1121" name="Google Shape;1121;p66"/>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 (Deviant Updraft Motion)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67"/>
          <p:cNvSpPr txBox="1"/>
          <p:nvPr/>
        </p:nvSpPr>
        <p:spPr>
          <a:xfrm>
            <a:off x="461825" y="578975"/>
            <a:ext cx="8483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Bonus Material – Complex Hodograph Shapes</a:t>
            </a:r>
            <a:endParaRPr sz="3000"/>
          </a:p>
        </p:txBody>
      </p:sp>
      <p:cxnSp>
        <p:nvCxnSpPr>
          <p:cNvPr id="1128" name="Google Shape;1128;p67"/>
          <p:cNvCxnSpPr/>
          <p:nvPr/>
        </p:nvCxnSpPr>
        <p:spPr>
          <a:xfrm rot="10800000">
            <a:off x="2364328" y="2361457"/>
            <a:ext cx="656700" cy="912600"/>
          </a:xfrm>
          <a:prstGeom prst="straightConnector1">
            <a:avLst/>
          </a:prstGeom>
          <a:noFill/>
          <a:ln cap="flat" cmpd="sng" w="38100">
            <a:solidFill>
              <a:srgbClr val="00FF00"/>
            </a:solidFill>
            <a:prstDash val="solid"/>
            <a:round/>
            <a:headEnd len="med" w="med" type="none"/>
            <a:tailEnd len="med" w="med" type="none"/>
          </a:ln>
        </p:spPr>
      </p:cxnSp>
      <p:cxnSp>
        <p:nvCxnSpPr>
          <p:cNvPr id="1129" name="Google Shape;1129;p67"/>
          <p:cNvCxnSpPr/>
          <p:nvPr/>
        </p:nvCxnSpPr>
        <p:spPr>
          <a:xfrm flipH="1">
            <a:off x="3021028" y="2382366"/>
            <a:ext cx="293100" cy="891600"/>
          </a:xfrm>
          <a:prstGeom prst="straightConnector1">
            <a:avLst/>
          </a:prstGeom>
          <a:noFill/>
          <a:ln cap="flat" cmpd="sng" w="38100">
            <a:solidFill>
              <a:srgbClr val="FFD966"/>
            </a:solidFill>
            <a:prstDash val="solid"/>
            <a:round/>
            <a:headEnd len="med" w="med" type="none"/>
            <a:tailEnd len="med" w="med" type="none"/>
          </a:ln>
        </p:spPr>
      </p:cxnSp>
      <p:cxnSp>
        <p:nvCxnSpPr>
          <p:cNvPr id="1130" name="Google Shape;1130;p67"/>
          <p:cNvCxnSpPr/>
          <p:nvPr/>
        </p:nvCxnSpPr>
        <p:spPr>
          <a:xfrm flipH="1" rot="10800000">
            <a:off x="4795705" y="3129550"/>
            <a:ext cx="483600" cy="1439400"/>
          </a:xfrm>
          <a:prstGeom prst="straightConnector1">
            <a:avLst/>
          </a:prstGeom>
          <a:noFill/>
          <a:ln cap="flat" cmpd="sng" w="38100">
            <a:solidFill>
              <a:srgbClr val="FF00FF"/>
            </a:solidFill>
            <a:prstDash val="solid"/>
            <a:round/>
            <a:headEnd len="med" w="med" type="none"/>
            <a:tailEnd len="med" w="med" type="none"/>
          </a:ln>
        </p:spPr>
      </p:cxnSp>
      <p:cxnSp>
        <p:nvCxnSpPr>
          <p:cNvPr id="1131" name="Google Shape;1131;p67"/>
          <p:cNvCxnSpPr/>
          <p:nvPr/>
        </p:nvCxnSpPr>
        <p:spPr>
          <a:xfrm>
            <a:off x="5281205" y="3142553"/>
            <a:ext cx="958500" cy="311100"/>
          </a:xfrm>
          <a:prstGeom prst="straightConnector1">
            <a:avLst/>
          </a:prstGeom>
          <a:noFill/>
          <a:ln cap="flat" cmpd="sng" w="38100">
            <a:solidFill>
              <a:srgbClr val="FF0000"/>
            </a:solidFill>
            <a:prstDash val="solid"/>
            <a:round/>
            <a:headEnd len="med" w="med" type="none"/>
            <a:tailEnd len="med" w="med" type="none"/>
          </a:ln>
        </p:spPr>
      </p:cxnSp>
      <p:cxnSp>
        <p:nvCxnSpPr>
          <p:cNvPr id="1132" name="Google Shape;1132;p67"/>
          <p:cNvCxnSpPr/>
          <p:nvPr/>
        </p:nvCxnSpPr>
        <p:spPr>
          <a:xfrm flipH="1">
            <a:off x="6240232" y="2168347"/>
            <a:ext cx="569400" cy="1302300"/>
          </a:xfrm>
          <a:prstGeom prst="straightConnector1">
            <a:avLst/>
          </a:prstGeom>
          <a:noFill/>
          <a:ln cap="flat" cmpd="sng" w="38100">
            <a:solidFill>
              <a:srgbClr val="00FF00"/>
            </a:solidFill>
            <a:prstDash val="solid"/>
            <a:round/>
            <a:headEnd len="med" w="med" type="none"/>
            <a:tailEnd len="med" w="med" type="none"/>
          </a:ln>
        </p:spPr>
      </p:cxnSp>
      <p:cxnSp>
        <p:nvCxnSpPr>
          <p:cNvPr id="1133" name="Google Shape;1133;p67"/>
          <p:cNvCxnSpPr/>
          <p:nvPr/>
        </p:nvCxnSpPr>
        <p:spPr>
          <a:xfrm flipH="1" rot="10800000">
            <a:off x="620425" y="2050279"/>
            <a:ext cx="785400" cy="2316300"/>
          </a:xfrm>
          <a:prstGeom prst="straightConnector1">
            <a:avLst/>
          </a:prstGeom>
          <a:noFill/>
          <a:ln cap="flat" cmpd="sng" w="38100">
            <a:solidFill>
              <a:srgbClr val="FF00FF"/>
            </a:solidFill>
            <a:prstDash val="solid"/>
            <a:round/>
            <a:headEnd len="med" w="med" type="none"/>
            <a:tailEnd len="med" w="med" type="none"/>
          </a:ln>
        </p:spPr>
      </p:cxnSp>
      <p:cxnSp>
        <p:nvCxnSpPr>
          <p:cNvPr id="1134" name="Google Shape;1134;p67"/>
          <p:cNvCxnSpPr/>
          <p:nvPr/>
        </p:nvCxnSpPr>
        <p:spPr>
          <a:xfrm>
            <a:off x="1405826" y="2050329"/>
            <a:ext cx="958500" cy="311100"/>
          </a:xfrm>
          <a:prstGeom prst="straightConnector1">
            <a:avLst/>
          </a:prstGeom>
          <a:noFill/>
          <a:ln cap="flat" cmpd="sng" w="38100">
            <a:solidFill>
              <a:srgbClr val="FF0000"/>
            </a:solidFill>
            <a:prstDash val="solid"/>
            <a:round/>
            <a:headEnd len="med" w="med" type="none"/>
            <a:tailEnd len="med" w="med" type="none"/>
          </a:ln>
        </p:spPr>
      </p:cxnSp>
      <p:cxnSp>
        <p:nvCxnSpPr>
          <p:cNvPr id="1135" name="Google Shape;1135;p67"/>
          <p:cNvCxnSpPr/>
          <p:nvPr/>
        </p:nvCxnSpPr>
        <p:spPr>
          <a:xfrm rot="10800000">
            <a:off x="6809833" y="2168297"/>
            <a:ext cx="900900" cy="352800"/>
          </a:xfrm>
          <a:prstGeom prst="straightConnector1">
            <a:avLst/>
          </a:prstGeom>
          <a:noFill/>
          <a:ln cap="flat" cmpd="sng" w="38100">
            <a:solidFill>
              <a:srgbClr val="FFD966"/>
            </a:solidFill>
            <a:prstDash val="solid"/>
            <a:round/>
            <a:headEnd len="med" w="med" type="none"/>
            <a:tailEnd len="med" w="med" type="none"/>
          </a:ln>
        </p:spPr>
      </p:cxnSp>
      <p:cxnSp>
        <p:nvCxnSpPr>
          <p:cNvPr id="1136" name="Google Shape;1136;p67"/>
          <p:cNvCxnSpPr/>
          <p:nvPr/>
        </p:nvCxnSpPr>
        <p:spPr>
          <a:xfrm rot="10800000">
            <a:off x="3231866" y="3605819"/>
            <a:ext cx="195900" cy="933900"/>
          </a:xfrm>
          <a:prstGeom prst="straightConnector1">
            <a:avLst/>
          </a:prstGeom>
          <a:noFill/>
          <a:ln cap="flat" cmpd="sng" w="38100">
            <a:solidFill>
              <a:srgbClr val="FF00FF"/>
            </a:solidFill>
            <a:prstDash val="solid"/>
            <a:round/>
            <a:headEnd len="med" w="med" type="none"/>
            <a:tailEnd len="med" w="med" type="none"/>
          </a:ln>
        </p:spPr>
      </p:cxnSp>
      <p:cxnSp>
        <p:nvCxnSpPr>
          <p:cNvPr id="1137" name="Google Shape;1137;p67"/>
          <p:cNvCxnSpPr/>
          <p:nvPr/>
        </p:nvCxnSpPr>
        <p:spPr>
          <a:xfrm flipH="1" rot="10800000">
            <a:off x="3231865" y="3559870"/>
            <a:ext cx="378600" cy="42300"/>
          </a:xfrm>
          <a:prstGeom prst="straightConnector1">
            <a:avLst/>
          </a:prstGeom>
          <a:noFill/>
          <a:ln cap="flat" cmpd="sng" w="38100">
            <a:solidFill>
              <a:srgbClr val="FF0000"/>
            </a:solidFill>
            <a:prstDash val="solid"/>
            <a:round/>
            <a:headEnd len="med" w="med" type="none"/>
            <a:tailEnd len="med" w="med" type="none"/>
          </a:ln>
        </p:spPr>
      </p:cxnSp>
      <p:cxnSp>
        <p:nvCxnSpPr>
          <p:cNvPr id="1138" name="Google Shape;1138;p67"/>
          <p:cNvCxnSpPr/>
          <p:nvPr/>
        </p:nvCxnSpPr>
        <p:spPr>
          <a:xfrm>
            <a:off x="3610466" y="3559862"/>
            <a:ext cx="493500" cy="923700"/>
          </a:xfrm>
          <a:prstGeom prst="straightConnector1">
            <a:avLst/>
          </a:prstGeom>
          <a:noFill/>
          <a:ln cap="flat" cmpd="sng" w="38100">
            <a:solidFill>
              <a:srgbClr val="FF0000"/>
            </a:solidFill>
            <a:prstDash val="solid"/>
            <a:round/>
            <a:headEnd len="med" w="med" type="none"/>
            <a:tailEnd len="med" w="med" type="none"/>
          </a:ln>
        </p:spPr>
      </p:cxnSp>
      <p:cxnSp>
        <p:nvCxnSpPr>
          <p:cNvPr id="1139" name="Google Shape;1139;p67"/>
          <p:cNvCxnSpPr/>
          <p:nvPr/>
        </p:nvCxnSpPr>
        <p:spPr>
          <a:xfrm flipH="1">
            <a:off x="4104129" y="2444306"/>
            <a:ext cx="69000" cy="2031600"/>
          </a:xfrm>
          <a:prstGeom prst="straightConnector1">
            <a:avLst/>
          </a:prstGeom>
          <a:noFill/>
          <a:ln cap="flat" cmpd="sng" w="38100">
            <a:solidFill>
              <a:srgbClr val="00FF00"/>
            </a:solidFill>
            <a:prstDash val="solid"/>
            <a:round/>
            <a:headEnd len="med" w="med" type="none"/>
            <a:tailEnd len="med" w="med" type="none"/>
          </a:ln>
        </p:spPr>
      </p:cxnSp>
      <p:cxnSp>
        <p:nvCxnSpPr>
          <p:cNvPr id="1140" name="Google Shape;1140;p67"/>
          <p:cNvCxnSpPr/>
          <p:nvPr/>
        </p:nvCxnSpPr>
        <p:spPr>
          <a:xfrm flipH="1">
            <a:off x="4173155" y="2280168"/>
            <a:ext cx="847500" cy="179100"/>
          </a:xfrm>
          <a:prstGeom prst="straightConnector1">
            <a:avLst/>
          </a:prstGeom>
          <a:noFill/>
          <a:ln cap="flat" cmpd="sng" w="38100">
            <a:solidFill>
              <a:srgbClr val="FFD966"/>
            </a:solidFill>
            <a:prstDash val="solid"/>
            <a:round/>
            <a:headEnd len="med" w="med" type="none"/>
            <a:tailEnd len="med" w="med" type="none"/>
          </a:ln>
        </p:spPr>
      </p:cxnSp>
      <p:cxnSp>
        <p:nvCxnSpPr>
          <p:cNvPr id="1141" name="Google Shape;1141;p67"/>
          <p:cNvCxnSpPr/>
          <p:nvPr/>
        </p:nvCxnSpPr>
        <p:spPr>
          <a:xfrm flipH="1" rot="10800000">
            <a:off x="7285124" y="2813815"/>
            <a:ext cx="1288500" cy="189300"/>
          </a:xfrm>
          <a:prstGeom prst="straightConnector1">
            <a:avLst/>
          </a:prstGeom>
          <a:noFill/>
          <a:ln cap="flat" cmpd="sng" w="38100">
            <a:solidFill>
              <a:srgbClr val="FF0000"/>
            </a:solidFill>
            <a:prstDash val="solid"/>
            <a:round/>
            <a:headEnd len="med" w="med" type="none"/>
            <a:tailEnd len="med" w="med" type="none"/>
          </a:ln>
        </p:spPr>
      </p:cxnSp>
      <p:cxnSp>
        <p:nvCxnSpPr>
          <p:cNvPr id="1142" name="Google Shape;1142;p67"/>
          <p:cNvCxnSpPr/>
          <p:nvPr/>
        </p:nvCxnSpPr>
        <p:spPr>
          <a:xfrm flipH="1">
            <a:off x="8584600" y="1668550"/>
            <a:ext cx="51300" cy="1152900"/>
          </a:xfrm>
          <a:prstGeom prst="straightConnector1">
            <a:avLst/>
          </a:prstGeom>
          <a:noFill/>
          <a:ln cap="flat" cmpd="sng" w="38100">
            <a:solidFill>
              <a:srgbClr val="00FF00"/>
            </a:solidFill>
            <a:prstDash val="solid"/>
            <a:round/>
            <a:headEnd len="med" w="med" type="none"/>
            <a:tailEnd len="med" w="med" type="none"/>
          </a:ln>
        </p:spPr>
      </p:cxnSp>
      <p:cxnSp>
        <p:nvCxnSpPr>
          <p:cNvPr id="1143" name="Google Shape;1143;p67"/>
          <p:cNvCxnSpPr/>
          <p:nvPr/>
        </p:nvCxnSpPr>
        <p:spPr>
          <a:xfrm rot="10800000">
            <a:off x="7285249" y="2979391"/>
            <a:ext cx="360000" cy="1447500"/>
          </a:xfrm>
          <a:prstGeom prst="straightConnector1">
            <a:avLst/>
          </a:prstGeom>
          <a:noFill/>
          <a:ln cap="flat" cmpd="sng" w="38100">
            <a:solidFill>
              <a:srgbClr val="FF00FF"/>
            </a:solidFill>
            <a:prstDash val="solid"/>
            <a:round/>
            <a:headEnd len="med" w="med" type="none"/>
            <a:tailEnd len="med" w="med" type="non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pic>
        <p:nvPicPr>
          <p:cNvPr id="1149" name="Google Shape;1149;p68"/>
          <p:cNvPicPr preferRelativeResize="0"/>
          <p:nvPr/>
        </p:nvPicPr>
        <p:blipFill>
          <a:blip r:embed="rId3">
            <a:alphaModFix/>
          </a:blip>
          <a:stretch>
            <a:fillRect/>
          </a:stretch>
        </p:blipFill>
        <p:spPr>
          <a:xfrm>
            <a:off x="4723675" y="974277"/>
            <a:ext cx="4420326" cy="3850698"/>
          </a:xfrm>
          <a:prstGeom prst="rect">
            <a:avLst/>
          </a:prstGeom>
          <a:noFill/>
          <a:ln>
            <a:noFill/>
          </a:ln>
        </p:spPr>
      </p:pic>
      <p:sp>
        <p:nvSpPr>
          <p:cNvPr id="1150" name="Google Shape;1150;p68"/>
          <p:cNvSpPr txBox="1"/>
          <p:nvPr/>
        </p:nvSpPr>
        <p:spPr>
          <a:xfrm>
            <a:off x="368950" y="123350"/>
            <a:ext cx="8578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and Complex Hodo Shapes– Bonus Material</a:t>
            </a:r>
            <a:endParaRPr/>
          </a:p>
        </p:txBody>
      </p:sp>
      <p:sp>
        <p:nvSpPr>
          <p:cNvPr id="1151" name="Google Shape;1151;p68"/>
          <p:cNvSpPr txBox="1"/>
          <p:nvPr/>
        </p:nvSpPr>
        <p:spPr>
          <a:xfrm>
            <a:off x="322325" y="1003050"/>
            <a:ext cx="7570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Updrafts can be enhanced/suppressed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at different levels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152" name="Google Shape;1152;p68"/>
          <p:cNvCxnSpPr/>
          <p:nvPr/>
        </p:nvCxnSpPr>
        <p:spPr>
          <a:xfrm flipH="1" rot="10800000">
            <a:off x="1259650" y="3302200"/>
            <a:ext cx="629400" cy="103200"/>
          </a:xfrm>
          <a:prstGeom prst="straightConnector1">
            <a:avLst/>
          </a:prstGeom>
          <a:noFill/>
          <a:ln cap="flat" cmpd="sng" w="38100">
            <a:solidFill>
              <a:srgbClr val="FF0000"/>
            </a:solidFill>
            <a:prstDash val="solid"/>
            <a:round/>
            <a:headEnd len="med" w="med" type="none"/>
            <a:tailEnd len="med" w="med" type="none"/>
          </a:ln>
        </p:spPr>
      </p:cxnSp>
      <p:cxnSp>
        <p:nvCxnSpPr>
          <p:cNvPr id="1153" name="Google Shape;1153;p68"/>
          <p:cNvCxnSpPr/>
          <p:nvPr/>
        </p:nvCxnSpPr>
        <p:spPr>
          <a:xfrm rot="10800000">
            <a:off x="1259650" y="3405400"/>
            <a:ext cx="195300" cy="1041000"/>
          </a:xfrm>
          <a:prstGeom prst="straightConnector1">
            <a:avLst/>
          </a:prstGeom>
          <a:noFill/>
          <a:ln cap="flat" cmpd="sng" w="38100">
            <a:solidFill>
              <a:srgbClr val="FF00FF"/>
            </a:solidFill>
            <a:prstDash val="solid"/>
            <a:round/>
            <a:headEnd len="med" w="med" type="none"/>
            <a:tailEnd len="med" w="med" type="none"/>
          </a:ln>
        </p:spPr>
      </p:cxnSp>
      <p:cxnSp>
        <p:nvCxnSpPr>
          <p:cNvPr id="1154" name="Google Shape;1154;p68"/>
          <p:cNvCxnSpPr/>
          <p:nvPr/>
        </p:nvCxnSpPr>
        <p:spPr>
          <a:xfrm flipH="1" rot="10800000">
            <a:off x="2528250" y="2604850"/>
            <a:ext cx="202500" cy="1178700"/>
          </a:xfrm>
          <a:prstGeom prst="straightConnector1">
            <a:avLst/>
          </a:prstGeom>
          <a:noFill/>
          <a:ln cap="flat" cmpd="sng" w="38100">
            <a:solidFill>
              <a:srgbClr val="00FF00"/>
            </a:solidFill>
            <a:prstDash val="solid"/>
            <a:round/>
            <a:headEnd len="med" w="med" type="none"/>
            <a:tailEnd len="med" w="med" type="none"/>
          </a:ln>
        </p:spPr>
      </p:cxnSp>
      <p:cxnSp>
        <p:nvCxnSpPr>
          <p:cNvPr id="1155" name="Google Shape;1155;p68"/>
          <p:cNvCxnSpPr/>
          <p:nvPr/>
        </p:nvCxnSpPr>
        <p:spPr>
          <a:xfrm>
            <a:off x="1880450" y="3310825"/>
            <a:ext cx="222300" cy="585000"/>
          </a:xfrm>
          <a:prstGeom prst="straightConnector1">
            <a:avLst/>
          </a:prstGeom>
          <a:noFill/>
          <a:ln cap="flat" cmpd="sng" w="38100">
            <a:solidFill>
              <a:srgbClr val="FF0000"/>
            </a:solidFill>
            <a:prstDash val="solid"/>
            <a:round/>
            <a:headEnd len="med" w="med" type="none"/>
            <a:tailEnd len="med" w="med" type="none"/>
          </a:ln>
        </p:spPr>
      </p:cxnSp>
      <p:cxnSp>
        <p:nvCxnSpPr>
          <p:cNvPr id="1156" name="Google Shape;1156;p68"/>
          <p:cNvCxnSpPr/>
          <p:nvPr/>
        </p:nvCxnSpPr>
        <p:spPr>
          <a:xfrm flipH="1">
            <a:off x="2102575" y="3770075"/>
            <a:ext cx="398700" cy="125700"/>
          </a:xfrm>
          <a:prstGeom prst="straightConnector1">
            <a:avLst/>
          </a:prstGeom>
          <a:noFill/>
          <a:ln cap="flat" cmpd="sng" w="38100">
            <a:solidFill>
              <a:srgbClr val="FF0000"/>
            </a:solidFill>
            <a:prstDash val="solid"/>
            <a:round/>
            <a:headEnd len="med" w="med" type="none"/>
            <a:tailEnd len="med" w="med" type="none"/>
          </a:ln>
        </p:spPr>
      </p:cxnSp>
      <p:sp>
        <p:nvSpPr>
          <p:cNvPr id="1157" name="Google Shape;1157;p68"/>
          <p:cNvSpPr txBox="1"/>
          <p:nvPr/>
        </p:nvSpPr>
        <p:spPr>
          <a:xfrm>
            <a:off x="1118350" y="28995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
        <p:nvSpPr>
          <p:cNvPr id="1158" name="Google Shape;1158;p68"/>
          <p:cNvSpPr txBox="1"/>
          <p:nvPr/>
        </p:nvSpPr>
        <p:spPr>
          <a:xfrm>
            <a:off x="2047375" y="383292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
        <p:nvSpPr>
          <p:cNvPr id="1159" name="Google Shape;1159;p68"/>
          <p:cNvSpPr txBox="1"/>
          <p:nvPr/>
        </p:nvSpPr>
        <p:spPr>
          <a:xfrm>
            <a:off x="1332050" y="35805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160" name="Google Shape;1160;p68"/>
          <p:cNvSpPr txBox="1"/>
          <p:nvPr/>
        </p:nvSpPr>
        <p:spPr>
          <a:xfrm>
            <a:off x="1916575" y="31229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69"/>
          <p:cNvSpPr txBox="1"/>
          <p:nvPr/>
        </p:nvSpPr>
        <p:spPr>
          <a:xfrm>
            <a:off x="322325" y="1003050"/>
            <a:ext cx="75708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7" name="Google Shape;1167;p69"/>
          <p:cNvSpPr txBox="1"/>
          <p:nvPr/>
        </p:nvSpPr>
        <p:spPr>
          <a:xfrm>
            <a:off x="6676701" y="3012598"/>
            <a:ext cx="498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RM</a:t>
            </a:r>
            <a:endParaRPr b="1" sz="1500"/>
          </a:p>
        </p:txBody>
      </p:sp>
      <p:sp>
        <p:nvSpPr>
          <p:cNvPr id="1168" name="Google Shape;1168;p69"/>
          <p:cNvSpPr txBox="1"/>
          <p:nvPr/>
        </p:nvSpPr>
        <p:spPr>
          <a:xfrm>
            <a:off x="6763997" y="3199143"/>
            <a:ext cx="303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0000"/>
                </a:solidFill>
              </a:rPr>
              <a:t>X</a:t>
            </a:r>
            <a:endParaRPr b="1" sz="1500">
              <a:solidFill>
                <a:srgbClr val="FF0000"/>
              </a:solidFill>
            </a:endParaRPr>
          </a:p>
        </p:txBody>
      </p:sp>
      <p:sp>
        <p:nvSpPr>
          <p:cNvPr id="1169" name="Google Shape;1169;p69"/>
          <p:cNvSpPr txBox="1"/>
          <p:nvPr/>
        </p:nvSpPr>
        <p:spPr>
          <a:xfrm>
            <a:off x="5817020" y="2657300"/>
            <a:ext cx="529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RM</a:t>
            </a:r>
            <a:endParaRPr b="1" sz="1500"/>
          </a:p>
        </p:txBody>
      </p:sp>
      <p:sp>
        <p:nvSpPr>
          <p:cNvPr id="1170" name="Google Shape;1170;p69"/>
          <p:cNvSpPr txBox="1"/>
          <p:nvPr/>
        </p:nvSpPr>
        <p:spPr>
          <a:xfrm>
            <a:off x="5613343" y="2124019"/>
            <a:ext cx="498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LM</a:t>
            </a:r>
            <a:endParaRPr b="1" sz="1500"/>
          </a:p>
        </p:txBody>
      </p:sp>
      <p:sp>
        <p:nvSpPr>
          <p:cNvPr id="1171" name="Google Shape;1171;p69"/>
          <p:cNvSpPr txBox="1"/>
          <p:nvPr/>
        </p:nvSpPr>
        <p:spPr>
          <a:xfrm>
            <a:off x="6522902" y="2422339"/>
            <a:ext cx="498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LM</a:t>
            </a:r>
            <a:endParaRPr b="1" sz="1500"/>
          </a:p>
        </p:txBody>
      </p:sp>
      <p:sp>
        <p:nvSpPr>
          <p:cNvPr id="1172" name="Google Shape;1172;p69"/>
          <p:cNvSpPr txBox="1"/>
          <p:nvPr/>
        </p:nvSpPr>
        <p:spPr>
          <a:xfrm>
            <a:off x="5628737" y="2332133"/>
            <a:ext cx="529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500">
                <a:solidFill>
                  <a:srgbClr val="FF0000"/>
                </a:solidFill>
              </a:rPr>
              <a:t>XX</a:t>
            </a:r>
            <a:endParaRPr b="1" sz="1500">
              <a:solidFill>
                <a:srgbClr val="FF0000"/>
              </a:solidFill>
            </a:endParaRPr>
          </a:p>
        </p:txBody>
      </p:sp>
      <p:grpSp>
        <p:nvGrpSpPr>
          <p:cNvPr id="1173" name="Google Shape;1173;p69"/>
          <p:cNvGrpSpPr/>
          <p:nvPr/>
        </p:nvGrpSpPr>
        <p:grpSpPr>
          <a:xfrm>
            <a:off x="5907375" y="2961000"/>
            <a:ext cx="303292" cy="221860"/>
            <a:chOff x="1298551" y="1828163"/>
            <a:chExt cx="220769" cy="161470"/>
          </a:xfrm>
        </p:grpSpPr>
        <p:sp>
          <p:nvSpPr>
            <p:cNvPr id="1174" name="Google Shape;1174;p69"/>
            <p:cNvSpPr/>
            <p:nvPr/>
          </p:nvSpPr>
          <p:spPr>
            <a:xfrm>
              <a:off x="1298551" y="1828166"/>
              <a:ext cx="112365" cy="161467"/>
            </a:xfrm>
            <a:custGeom>
              <a:rect b="b" l="l" r="r" t="t"/>
              <a:pathLst>
                <a:path extrusionOk="0" h="3220" w="2576">
                  <a:moveTo>
                    <a:pt x="0" y="2024"/>
                  </a:moveTo>
                  <a:lnTo>
                    <a:pt x="1012" y="3220"/>
                  </a:lnTo>
                  <a:lnTo>
                    <a:pt x="2576" y="0"/>
                  </a:lnTo>
                </a:path>
              </a:pathLst>
            </a:custGeom>
            <a:noFill/>
            <a:ln cap="flat" cmpd="sng" w="28575">
              <a:solidFill>
                <a:srgbClr val="00FF00"/>
              </a:solidFill>
              <a:prstDash val="solid"/>
              <a:round/>
              <a:headEnd len="med" w="med" type="none"/>
              <a:tailEnd len="med" w="med" type="none"/>
            </a:ln>
          </p:spPr>
        </p:sp>
        <p:sp>
          <p:nvSpPr>
            <p:cNvPr id="1175" name="Google Shape;1175;p69"/>
            <p:cNvSpPr/>
            <p:nvPr/>
          </p:nvSpPr>
          <p:spPr>
            <a:xfrm>
              <a:off x="1406955" y="1828163"/>
              <a:ext cx="112365" cy="161467"/>
            </a:xfrm>
            <a:custGeom>
              <a:rect b="b" l="l" r="r" t="t"/>
              <a:pathLst>
                <a:path extrusionOk="0" h="3220" w="2576">
                  <a:moveTo>
                    <a:pt x="0" y="2024"/>
                  </a:moveTo>
                  <a:lnTo>
                    <a:pt x="1012" y="3220"/>
                  </a:lnTo>
                  <a:lnTo>
                    <a:pt x="2576" y="0"/>
                  </a:lnTo>
                </a:path>
              </a:pathLst>
            </a:custGeom>
            <a:noFill/>
            <a:ln cap="flat" cmpd="sng" w="28575">
              <a:solidFill>
                <a:srgbClr val="00FF00"/>
              </a:solidFill>
              <a:prstDash val="solid"/>
              <a:round/>
              <a:headEnd len="med" w="med" type="none"/>
              <a:tailEnd len="med" w="med" type="none"/>
            </a:ln>
          </p:spPr>
        </p:sp>
      </p:grpSp>
      <p:sp>
        <p:nvSpPr>
          <p:cNvPr id="1176" name="Google Shape;1176;p69"/>
          <p:cNvSpPr txBox="1"/>
          <p:nvPr/>
        </p:nvSpPr>
        <p:spPr>
          <a:xfrm>
            <a:off x="4951412" y="1210794"/>
            <a:ext cx="3242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u="sng"/>
              <a:t>Multi-Inflection Hodograph</a:t>
            </a:r>
            <a:endParaRPr b="1" sz="1700" u="sng"/>
          </a:p>
        </p:txBody>
      </p:sp>
      <p:sp>
        <p:nvSpPr>
          <p:cNvPr id="1177" name="Google Shape;1177;p69"/>
          <p:cNvSpPr txBox="1"/>
          <p:nvPr/>
        </p:nvSpPr>
        <p:spPr>
          <a:xfrm>
            <a:off x="5130375" y="3878775"/>
            <a:ext cx="2647800" cy="738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t>means more lift than</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rPr lang="en" sz="1200">
                <a:solidFill>
                  <a:srgbClr val="000000"/>
                </a:solidFill>
              </a:rPr>
              <a:t>means more suppression than</a:t>
            </a:r>
            <a:endParaRPr sz="1200">
              <a:solidFill>
                <a:srgbClr val="000000"/>
              </a:solidFill>
            </a:endParaRPr>
          </a:p>
        </p:txBody>
      </p:sp>
      <p:sp>
        <p:nvSpPr>
          <p:cNvPr id="1178" name="Google Shape;1178;p69"/>
          <p:cNvSpPr txBox="1"/>
          <p:nvPr/>
        </p:nvSpPr>
        <p:spPr>
          <a:xfrm>
            <a:off x="5098890" y="4252575"/>
            <a:ext cx="49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200">
                <a:solidFill>
                  <a:srgbClr val="FF0000"/>
                </a:solidFill>
              </a:rPr>
              <a:t>XX</a:t>
            </a:r>
            <a:endParaRPr b="1" sz="1200">
              <a:solidFill>
                <a:srgbClr val="FF0000"/>
              </a:solidFill>
            </a:endParaRPr>
          </a:p>
        </p:txBody>
      </p:sp>
      <p:sp>
        <p:nvSpPr>
          <p:cNvPr id="1179" name="Google Shape;1179;p69"/>
          <p:cNvSpPr/>
          <p:nvPr/>
        </p:nvSpPr>
        <p:spPr>
          <a:xfrm>
            <a:off x="5481400" y="3994000"/>
            <a:ext cx="112359" cy="140448"/>
          </a:xfrm>
          <a:custGeom>
            <a:rect b="b" l="l" r="r" t="t"/>
            <a:pathLst>
              <a:path extrusionOk="0" h="3220" w="2576">
                <a:moveTo>
                  <a:pt x="0" y="2024"/>
                </a:moveTo>
                <a:lnTo>
                  <a:pt x="1012" y="3220"/>
                </a:lnTo>
                <a:lnTo>
                  <a:pt x="2576" y="0"/>
                </a:lnTo>
              </a:path>
            </a:pathLst>
          </a:custGeom>
          <a:noFill/>
          <a:ln cap="flat" cmpd="sng" w="19050">
            <a:solidFill>
              <a:srgbClr val="00FF00"/>
            </a:solidFill>
            <a:prstDash val="solid"/>
            <a:round/>
            <a:headEnd len="med" w="med" type="none"/>
            <a:tailEnd len="med" w="med" type="none"/>
          </a:ln>
        </p:spPr>
      </p:sp>
      <p:sp>
        <p:nvSpPr>
          <p:cNvPr id="1180" name="Google Shape;1180;p69"/>
          <p:cNvSpPr/>
          <p:nvPr/>
        </p:nvSpPr>
        <p:spPr>
          <a:xfrm>
            <a:off x="5589793" y="3993997"/>
            <a:ext cx="112359" cy="140448"/>
          </a:xfrm>
          <a:custGeom>
            <a:rect b="b" l="l" r="r" t="t"/>
            <a:pathLst>
              <a:path extrusionOk="0" h="3220" w="2576">
                <a:moveTo>
                  <a:pt x="0" y="2024"/>
                </a:moveTo>
                <a:lnTo>
                  <a:pt x="1012" y="3220"/>
                </a:lnTo>
                <a:lnTo>
                  <a:pt x="2576" y="0"/>
                </a:lnTo>
              </a:path>
            </a:pathLst>
          </a:custGeom>
          <a:noFill/>
          <a:ln cap="flat" cmpd="sng" w="19050">
            <a:solidFill>
              <a:srgbClr val="00FF00"/>
            </a:solidFill>
            <a:prstDash val="solid"/>
            <a:round/>
            <a:headEnd len="med" w="med" type="none"/>
            <a:tailEnd len="med" w="med" type="none"/>
          </a:ln>
        </p:spPr>
      </p:sp>
      <p:sp>
        <p:nvSpPr>
          <p:cNvPr id="1181" name="Google Shape;1181;p69"/>
          <p:cNvSpPr/>
          <p:nvPr/>
        </p:nvSpPr>
        <p:spPr>
          <a:xfrm>
            <a:off x="7243510" y="3975859"/>
            <a:ext cx="112378" cy="140472"/>
          </a:xfrm>
          <a:custGeom>
            <a:rect b="b" l="l" r="r" t="t"/>
            <a:pathLst>
              <a:path extrusionOk="0" h="3220" w="2576">
                <a:moveTo>
                  <a:pt x="0" y="2024"/>
                </a:moveTo>
                <a:lnTo>
                  <a:pt x="1012" y="3220"/>
                </a:lnTo>
                <a:lnTo>
                  <a:pt x="2576" y="0"/>
                </a:lnTo>
              </a:path>
            </a:pathLst>
          </a:custGeom>
          <a:noFill/>
          <a:ln cap="flat" cmpd="sng" w="19050">
            <a:solidFill>
              <a:srgbClr val="00FF00"/>
            </a:solidFill>
            <a:prstDash val="solid"/>
            <a:round/>
            <a:headEnd len="med" w="med" type="none"/>
            <a:tailEnd len="med" w="med" type="none"/>
          </a:ln>
        </p:spPr>
      </p:sp>
      <p:sp>
        <p:nvSpPr>
          <p:cNvPr id="1182" name="Google Shape;1182;p69"/>
          <p:cNvSpPr txBox="1"/>
          <p:nvPr/>
        </p:nvSpPr>
        <p:spPr>
          <a:xfrm>
            <a:off x="7468665" y="4237016"/>
            <a:ext cx="49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200">
                <a:solidFill>
                  <a:srgbClr val="FF0000"/>
                </a:solidFill>
              </a:rPr>
              <a:t>X</a:t>
            </a:r>
            <a:endParaRPr b="1" sz="1200">
              <a:solidFill>
                <a:srgbClr val="FF0000"/>
              </a:solidFill>
            </a:endParaRPr>
          </a:p>
        </p:txBody>
      </p:sp>
      <p:sp>
        <p:nvSpPr>
          <p:cNvPr id="1183" name="Google Shape;1183;p69"/>
          <p:cNvSpPr txBox="1"/>
          <p:nvPr/>
        </p:nvSpPr>
        <p:spPr>
          <a:xfrm>
            <a:off x="322325" y="1003050"/>
            <a:ext cx="4441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Multi-inflection hodographs may</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suppress right- and left-movers,</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depending on the situation.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4" name="Google Shape;1184;p69"/>
          <p:cNvSpPr/>
          <p:nvPr/>
        </p:nvSpPr>
        <p:spPr>
          <a:xfrm>
            <a:off x="5673624" y="1750700"/>
            <a:ext cx="1533425" cy="1768775"/>
          </a:xfrm>
          <a:custGeom>
            <a:rect b="b" l="l" r="r" t="t"/>
            <a:pathLst>
              <a:path extrusionOk="0" h="70751" w="61337">
                <a:moveTo>
                  <a:pt x="6986" y="70751"/>
                </a:moveTo>
                <a:cubicBezTo>
                  <a:pt x="5928" y="66116"/>
                  <a:pt x="-2320" y="48673"/>
                  <a:pt x="636" y="42943"/>
                </a:cubicBezTo>
                <a:cubicBezTo>
                  <a:pt x="3592" y="37214"/>
                  <a:pt x="18518" y="34768"/>
                  <a:pt x="24722" y="36374"/>
                </a:cubicBezTo>
                <a:cubicBezTo>
                  <a:pt x="30926" y="37980"/>
                  <a:pt x="32756" y="51095"/>
                  <a:pt x="37860" y="52577"/>
                </a:cubicBezTo>
                <a:cubicBezTo>
                  <a:pt x="42964" y="54059"/>
                  <a:pt x="52921" y="50540"/>
                  <a:pt x="55347" y="45268"/>
                </a:cubicBezTo>
                <a:cubicBezTo>
                  <a:pt x="57773" y="39996"/>
                  <a:pt x="51418" y="28488"/>
                  <a:pt x="52416" y="20943"/>
                </a:cubicBezTo>
                <a:cubicBezTo>
                  <a:pt x="53414" y="13398"/>
                  <a:pt x="59850" y="3491"/>
                  <a:pt x="61337" y="0"/>
                </a:cubicBezTo>
              </a:path>
            </a:pathLst>
          </a:custGeom>
          <a:noFill/>
          <a:ln cap="flat" cmpd="sng" w="38100">
            <a:solidFill>
              <a:schemeClr val="dk1"/>
            </a:solidFill>
            <a:prstDash val="solid"/>
            <a:round/>
            <a:headEnd len="med" w="med" type="none"/>
            <a:tailEnd len="med" w="med" type="none"/>
          </a:ln>
        </p:spPr>
      </p:sp>
      <p:sp>
        <p:nvSpPr>
          <p:cNvPr id="1185" name="Google Shape;1185;p69"/>
          <p:cNvSpPr/>
          <p:nvPr/>
        </p:nvSpPr>
        <p:spPr>
          <a:xfrm>
            <a:off x="6662504" y="2731844"/>
            <a:ext cx="154367" cy="221858"/>
          </a:xfrm>
          <a:custGeom>
            <a:rect b="b" l="l" r="r" t="t"/>
            <a:pathLst>
              <a:path extrusionOk="0" h="3220" w="2576">
                <a:moveTo>
                  <a:pt x="0" y="2024"/>
                </a:moveTo>
                <a:lnTo>
                  <a:pt x="1012" y="3220"/>
                </a:lnTo>
                <a:lnTo>
                  <a:pt x="2576" y="0"/>
                </a:lnTo>
              </a:path>
            </a:pathLst>
          </a:custGeom>
          <a:noFill/>
          <a:ln cap="flat" cmpd="sng" w="28575">
            <a:solidFill>
              <a:srgbClr val="00FF00"/>
            </a:solidFill>
            <a:prstDash val="solid"/>
            <a:round/>
            <a:headEnd len="med" w="med" type="none"/>
            <a:tailEnd len="med" w="med" type="none"/>
          </a:ln>
        </p:spPr>
      </p:sp>
      <p:sp>
        <p:nvSpPr>
          <p:cNvPr id="1186" name="Google Shape;1186;p69"/>
          <p:cNvSpPr txBox="1"/>
          <p:nvPr/>
        </p:nvSpPr>
        <p:spPr>
          <a:xfrm>
            <a:off x="368950" y="123350"/>
            <a:ext cx="8578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and Complex Hodo Shapes– Bonus Material</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cxnSp>
        <p:nvCxnSpPr>
          <p:cNvPr id="1192" name="Google Shape;1192;p70"/>
          <p:cNvCxnSpPr/>
          <p:nvPr/>
        </p:nvCxnSpPr>
        <p:spPr>
          <a:xfrm flipH="1" rot="10800000">
            <a:off x="5397600" y="3589575"/>
            <a:ext cx="320100" cy="87600"/>
          </a:xfrm>
          <a:prstGeom prst="straightConnector1">
            <a:avLst/>
          </a:prstGeom>
          <a:noFill/>
          <a:ln cap="flat" cmpd="sng" w="38100">
            <a:solidFill>
              <a:srgbClr val="FF0000"/>
            </a:solidFill>
            <a:prstDash val="solid"/>
            <a:round/>
            <a:headEnd len="med" w="med" type="none"/>
            <a:tailEnd len="med" w="med" type="none"/>
          </a:ln>
        </p:spPr>
      </p:cxnSp>
      <p:cxnSp>
        <p:nvCxnSpPr>
          <p:cNvPr id="1193" name="Google Shape;1193;p70"/>
          <p:cNvCxnSpPr/>
          <p:nvPr/>
        </p:nvCxnSpPr>
        <p:spPr>
          <a:xfrm>
            <a:off x="5717700" y="35895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194" name="Google Shape;1194;p70"/>
          <p:cNvCxnSpPr/>
          <p:nvPr/>
        </p:nvCxnSpPr>
        <p:spPr>
          <a:xfrm flipH="1">
            <a:off x="6085200" y="45471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195" name="Google Shape;1195;p70"/>
          <p:cNvCxnSpPr/>
          <p:nvPr/>
        </p:nvCxnSpPr>
        <p:spPr>
          <a:xfrm flipH="1">
            <a:off x="6389100" y="33184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196" name="Google Shape;1196;p70"/>
          <p:cNvCxnSpPr/>
          <p:nvPr/>
        </p:nvCxnSpPr>
        <p:spPr>
          <a:xfrm flipH="1">
            <a:off x="6489875" y="2470200"/>
            <a:ext cx="818100" cy="851700"/>
          </a:xfrm>
          <a:prstGeom prst="straightConnector1">
            <a:avLst/>
          </a:prstGeom>
          <a:noFill/>
          <a:ln cap="flat" cmpd="sng" w="38100">
            <a:solidFill>
              <a:srgbClr val="00FF00"/>
            </a:solidFill>
            <a:prstDash val="solid"/>
            <a:round/>
            <a:headEnd len="med" w="med" type="none"/>
            <a:tailEnd len="med" w="med" type="none"/>
          </a:ln>
        </p:spPr>
      </p:cxnSp>
      <p:cxnSp>
        <p:nvCxnSpPr>
          <p:cNvPr id="1197" name="Google Shape;1197;p70"/>
          <p:cNvCxnSpPr/>
          <p:nvPr/>
        </p:nvCxnSpPr>
        <p:spPr>
          <a:xfrm flipH="1">
            <a:off x="7283725" y="215987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198" name="Google Shape;1198;p70"/>
          <p:cNvCxnSpPr/>
          <p:nvPr/>
        </p:nvCxnSpPr>
        <p:spPr>
          <a:xfrm flipH="1" rot="10800000">
            <a:off x="5397600" y="36771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199" name="Google Shape;1199;p70"/>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cxnSp>
        <p:nvCxnSpPr>
          <p:cNvPr id="1200" name="Google Shape;1200;p70"/>
          <p:cNvCxnSpPr/>
          <p:nvPr/>
        </p:nvCxnSpPr>
        <p:spPr>
          <a:xfrm flipH="1" rot="10800000">
            <a:off x="1755938" y="3274538"/>
            <a:ext cx="1231200" cy="185100"/>
          </a:xfrm>
          <a:prstGeom prst="straightConnector1">
            <a:avLst/>
          </a:prstGeom>
          <a:noFill/>
          <a:ln cap="flat" cmpd="sng" w="38100">
            <a:solidFill>
              <a:srgbClr val="FF0000"/>
            </a:solidFill>
            <a:prstDash val="solid"/>
            <a:round/>
            <a:headEnd len="med" w="med" type="none"/>
            <a:tailEnd len="med" w="med" type="none"/>
          </a:ln>
        </p:spPr>
      </p:cxnSp>
      <p:cxnSp>
        <p:nvCxnSpPr>
          <p:cNvPr id="1201" name="Google Shape;1201;p70"/>
          <p:cNvCxnSpPr/>
          <p:nvPr/>
        </p:nvCxnSpPr>
        <p:spPr>
          <a:xfrm>
            <a:off x="2987150" y="3269338"/>
            <a:ext cx="184800" cy="835800"/>
          </a:xfrm>
          <a:prstGeom prst="straightConnector1">
            <a:avLst/>
          </a:prstGeom>
          <a:noFill/>
          <a:ln cap="flat" cmpd="sng" w="38100">
            <a:solidFill>
              <a:srgbClr val="00FF00"/>
            </a:solidFill>
            <a:prstDash val="solid"/>
            <a:round/>
            <a:headEnd len="med" w="med" type="none"/>
            <a:tailEnd len="med" w="med" type="none"/>
          </a:ln>
        </p:spPr>
      </p:cxnSp>
      <p:cxnSp>
        <p:nvCxnSpPr>
          <p:cNvPr id="1202" name="Google Shape;1202;p70"/>
          <p:cNvCxnSpPr/>
          <p:nvPr/>
        </p:nvCxnSpPr>
        <p:spPr>
          <a:xfrm flipH="1">
            <a:off x="3564330" y="2746489"/>
            <a:ext cx="38400" cy="1182300"/>
          </a:xfrm>
          <a:prstGeom prst="straightConnector1">
            <a:avLst/>
          </a:prstGeom>
          <a:noFill/>
          <a:ln cap="flat" cmpd="sng" w="38100">
            <a:solidFill>
              <a:srgbClr val="00FF00"/>
            </a:solidFill>
            <a:prstDash val="solid"/>
            <a:round/>
            <a:headEnd len="med" w="med" type="none"/>
            <a:tailEnd len="med" w="med" type="none"/>
          </a:ln>
        </p:spPr>
      </p:cxnSp>
      <p:cxnSp>
        <p:nvCxnSpPr>
          <p:cNvPr id="1203" name="Google Shape;1203;p70"/>
          <p:cNvCxnSpPr/>
          <p:nvPr/>
        </p:nvCxnSpPr>
        <p:spPr>
          <a:xfrm flipH="1">
            <a:off x="3171950" y="3931138"/>
            <a:ext cx="385500" cy="174000"/>
          </a:xfrm>
          <a:prstGeom prst="straightConnector1">
            <a:avLst/>
          </a:prstGeom>
          <a:noFill/>
          <a:ln cap="flat" cmpd="sng" w="38100">
            <a:solidFill>
              <a:srgbClr val="00FF00"/>
            </a:solidFill>
            <a:prstDash val="solid"/>
            <a:round/>
            <a:headEnd len="med" w="med" type="none"/>
            <a:tailEnd len="med" w="med" type="none"/>
          </a:ln>
        </p:spPr>
      </p:cxnSp>
      <p:cxnSp>
        <p:nvCxnSpPr>
          <p:cNvPr id="1204" name="Google Shape;1204;p70"/>
          <p:cNvCxnSpPr/>
          <p:nvPr/>
        </p:nvCxnSpPr>
        <p:spPr>
          <a:xfrm flipH="1">
            <a:off x="3602720" y="2440749"/>
            <a:ext cx="1065000" cy="322500"/>
          </a:xfrm>
          <a:prstGeom prst="straightConnector1">
            <a:avLst/>
          </a:prstGeom>
          <a:noFill/>
          <a:ln cap="flat" cmpd="sng" w="38100">
            <a:solidFill>
              <a:srgbClr val="FFD966"/>
            </a:solidFill>
            <a:prstDash val="solid"/>
            <a:round/>
            <a:headEnd len="med" w="med" type="none"/>
            <a:tailEnd len="med" w="med" type="none"/>
          </a:ln>
        </p:spPr>
      </p:cxnSp>
      <p:sp>
        <p:nvSpPr>
          <p:cNvPr id="1205" name="Google Shape;1205;p70"/>
          <p:cNvSpPr txBox="1"/>
          <p:nvPr/>
        </p:nvSpPr>
        <p:spPr>
          <a:xfrm>
            <a:off x="322325" y="1003050"/>
            <a:ext cx="757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When should we “worry” about dynamic </a:t>
            </a:r>
            <a:r>
              <a:rPr b="1" lang="en" sz="1800">
                <a:solidFill>
                  <a:schemeClr val="dk1"/>
                </a:solidFill>
                <a:latin typeface="Calibri"/>
                <a:ea typeface="Calibri"/>
                <a:cs typeface="Calibri"/>
                <a:sym typeface="Calibri"/>
              </a:rPr>
              <a:t>suppression</a:t>
            </a:r>
            <a:r>
              <a:rPr b="1"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cxnSp>
        <p:nvCxnSpPr>
          <p:cNvPr id="1206" name="Google Shape;1206;p70"/>
          <p:cNvCxnSpPr/>
          <p:nvPr/>
        </p:nvCxnSpPr>
        <p:spPr>
          <a:xfrm flipH="1" rot="10800000">
            <a:off x="1737350" y="3466250"/>
            <a:ext cx="32100" cy="1438800"/>
          </a:xfrm>
          <a:prstGeom prst="straightConnector1">
            <a:avLst/>
          </a:prstGeom>
          <a:noFill/>
          <a:ln cap="flat" cmpd="sng" w="38100">
            <a:solidFill>
              <a:srgbClr val="FF00FF"/>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cxnSp>
        <p:nvCxnSpPr>
          <p:cNvPr id="1212" name="Google Shape;1212;p71"/>
          <p:cNvCxnSpPr/>
          <p:nvPr/>
        </p:nvCxnSpPr>
        <p:spPr>
          <a:xfrm flipH="1" rot="10800000">
            <a:off x="5397600" y="3589575"/>
            <a:ext cx="320100" cy="87600"/>
          </a:xfrm>
          <a:prstGeom prst="straightConnector1">
            <a:avLst/>
          </a:prstGeom>
          <a:noFill/>
          <a:ln cap="flat" cmpd="sng" w="38100">
            <a:solidFill>
              <a:srgbClr val="FF0000"/>
            </a:solidFill>
            <a:prstDash val="solid"/>
            <a:round/>
            <a:headEnd len="med" w="med" type="none"/>
            <a:tailEnd len="med" w="med" type="none"/>
          </a:ln>
        </p:spPr>
      </p:cxnSp>
      <p:cxnSp>
        <p:nvCxnSpPr>
          <p:cNvPr id="1213" name="Google Shape;1213;p71"/>
          <p:cNvCxnSpPr/>
          <p:nvPr/>
        </p:nvCxnSpPr>
        <p:spPr>
          <a:xfrm>
            <a:off x="5717700" y="35895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214" name="Google Shape;1214;p71"/>
          <p:cNvCxnSpPr/>
          <p:nvPr/>
        </p:nvCxnSpPr>
        <p:spPr>
          <a:xfrm flipH="1">
            <a:off x="6085200" y="45471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215" name="Google Shape;1215;p71"/>
          <p:cNvCxnSpPr/>
          <p:nvPr/>
        </p:nvCxnSpPr>
        <p:spPr>
          <a:xfrm flipH="1">
            <a:off x="6389100" y="33184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216" name="Google Shape;1216;p71"/>
          <p:cNvCxnSpPr/>
          <p:nvPr/>
        </p:nvCxnSpPr>
        <p:spPr>
          <a:xfrm flipH="1">
            <a:off x="6489875" y="2470200"/>
            <a:ext cx="818100" cy="851700"/>
          </a:xfrm>
          <a:prstGeom prst="straightConnector1">
            <a:avLst/>
          </a:prstGeom>
          <a:noFill/>
          <a:ln cap="flat" cmpd="sng" w="38100">
            <a:solidFill>
              <a:srgbClr val="888888"/>
            </a:solidFill>
            <a:prstDash val="solid"/>
            <a:round/>
            <a:headEnd len="med" w="med" type="none"/>
            <a:tailEnd len="med" w="med" type="none"/>
          </a:ln>
        </p:spPr>
      </p:cxnSp>
      <p:cxnSp>
        <p:nvCxnSpPr>
          <p:cNvPr id="1217" name="Google Shape;1217;p71"/>
          <p:cNvCxnSpPr/>
          <p:nvPr/>
        </p:nvCxnSpPr>
        <p:spPr>
          <a:xfrm flipH="1">
            <a:off x="7283725" y="2159870"/>
            <a:ext cx="1065000" cy="322500"/>
          </a:xfrm>
          <a:prstGeom prst="straightConnector1">
            <a:avLst/>
          </a:prstGeom>
          <a:noFill/>
          <a:ln cap="flat" cmpd="sng" w="38100">
            <a:solidFill>
              <a:srgbClr val="888888"/>
            </a:solidFill>
            <a:prstDash val="solid"/>
            <a:round/>
            <a:headEnd len="med" w="med" type="none"/>
            <a:tailEnd len="med" w="med" type="none"/>
          </a:ln>
        </p:spPr>
      </p:cxnSp>
      <p:cxnSp>
        <p:nvCxnSpPr>
          <p:cNvPr id="1218" name="Google Shape;1218;p71"/>
          <p:cNvCxnSpPr/>
          <p:nvPr/>
        </p:nvCxnSpPr>
        <p:spPr>
          <a:xfrm flipH="1" rot="10800000">
            <a:off x="5397600" y="36771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219" name="Google Shape;1219;p71"/>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cxnSp>
        <p:nvCxnSpPr>
          <p:cNvPr id="1220" name="Google Shape;1220;p71"/>
          <p:cNvCxnSpPr/>
          <p:nvPr/>
        </p:nvCxnSpPr>
        <p:spPr>
          <a:xfrm flipH="1" rot="10800000">
            <a:off x="1755938" y="3274538"/>
            <a:ext cx="1231200" cy="185100"/>
          </a:xfrm>
          <a:prstGeom prst="straightConnector1">
            <a:avLst/>
          </a:prstGeom>
          <a:noFill/>
          <a:ln cap="flat" cmpd="sng" w="38100">
            <a:solidFill>
              <a:srgbClr val="FF0000"/>
            </a:solidFill>
            <a:prstDash val="solid"/>
            <a:round/>
            <a:headEnd len="med" w="med" type="none"/>
            <a:tailEnd len="med" w="med" type="none"/>
          </a:ln>
        </p:spPr>
      </p:cxnSp>
      <p:cxnSp>
        <p:nvCxnSpPr>
          <p:cNvPr id="1221" name="Google Shape;1221;p71"/>
          <p:cNvCxnSpPr/>
          <p:nvPr/>
        </p:nvCxnSpPr>
        <p:spPr>
          <a:xfrm>
            <a:off x="2987150" y="3269338"/>
            <a:ext cx="184800" cy="835800"/>
          </a:xfrm>
          <a:prstGeom prst="straightConnector1">
            <a:avLst/>
          </a:prstGeom>
          <a:noFill/>
          <a:ln cap="flat" cmpd="sng" w="38100">
            <a:solidFill>
              <a:srgbClr val="888888"/>
            </a:solidFill>
            <a:prstDash val="solid"/>
            <a:round/>
            <a:headEnd len="med" w="med" type="none"/>
            <a:tailEnd len="med" w="med" type="none"/>
          </a:ln>
        </p:spPr>
      </p:cxnSp>
      <p:cxnSp>
        <p:nvCxnSpPr>
          <p:cNvPr id="1222" name="Google Shape;1222;p71"/>
          <p:cNvCxnSpPr/>
          <p:nvPr/>
        </p:nvCxnSpPr>
        <p:spPr>
          <a:xfrm flipH="1">
            <a:off x="3564330" y="2746489"/>
            <a:ext cx="38400" cy="1182300"/>
          </a:xfrm>
          <a:prstGeom prst="straightConnector1">
            <a:avLst/>
          </a:prstGeom>
          <a:noFill/>
          <a:ln cap="flat" cmpd="sng" w="38100">
            <a:solidFill>
              <a:srgbClr val="888888"/>
            </a:solidFill>
            <a:prstDash val="solid"/>
            <a:round/>
            <a:headEnd len="med" w="med" type="none"/>
            <a:tailEnd len="med" w="med" type="none"/>
          </a:ln>
        </p:spPr>
      </p:cxnSp>
      <p:cxnSp>
        <p:nvCxnSpPr>
          <p:cNvPr id="1223" name="Google Shape;1223;p71"/>
          <p:cNvCxnSpPr/>
          <p:nvPr/>
        </p:nvCxnSpPr>
        <p:spPr>
          <a:xfrm flipH="1">
            <a:off x="3171950" y="3931138"/>
            <a:ext cx="385500" cy="174000"/>
          </a:xfrm>
          <a:prstGeom prst="straightConnector1">
            <a:avLst/>
          </a:prstGeom>
          <a:noFill/>
          <a:ln cap="flat" cmpd="sng" w="38100">
            <a:solidFill>
              <a:srgbClr val="888888"/>
            </a:solidFill>
            <a:prstDash val="solid"/>
            <a:round/>
            <a:headEnd len="med" w="med" type="none"/>
            <a:tailEnd len="med" w="med" type="none"/>
          </a:ln>
        </p:spPr>
      </p:cxnSp>
      <p:cxnSp>
        <p:nvCxnSpPr>
          <p:cNvPr id="1224" name="Google Shape;1224;p71"/>
          <p:cNvCxnSpPr/>
          <p:nvPr/>
        </p:nvCxnSpPr>
        <p:spPr>
          <a:xfrm flipH="1">
            <a:off x="3602720" y="2440749"/>
            <a:ext cx="1065000" cy="322500"/>
          </a:xfrm>
          <a:prstGeom prst="straightConnector1">
            <a:avLst/>
          </a:prstGeom>
          <a:noFill/>
          <a:ln cap="flat" cmpd="sng" w="38100">
            <a:solidFill>
              <a:srgbClr val="888888"/>
            </a:solidFill>
            <a:prstDash val="solid"/>
            <a:round/>
            <a:headEnd len="med" w="med" type="none"/>
            <a:tailEnd len="med" w="med" type="none"/>
          </a:ln>
        </p:spPr>
      </p:cxnSp>
      <p:sp>
        <p:nvSpPr>
          <p:cNvPr id="1225" name="Google Shape;1225;p71"/>
          <p:cNvSpPr txBox="1"/>
          <p:nvPr/>
        </p:nvSpPr>
        <p:spPr>
          <a:xfrm>
            <a:off x="322325" y="1003050"/>
            <a:ext cx="7570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When should we “worry” about dynamic suppression?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Worry about dynamic suppression if alternating concavity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is within the </a:t>
            </a:r>
            <a:r>
              <a:rPr lang="en" sz="1800">
                <a:solidFill>
                  <a:srgbClr val="FF0000"/>
                </a:solidFill>
                <a:latin typeface="Calibri"/>
                <a:ea typeface="Calibri"/>
                <a:cs typeface="Calibri"/>
                <a:sym typeface="Calibri"/>
              </a:rPr>
              <a:t>Effective Inflow Layer </a:t>
            </a:r>
            <a:r>
              <a:rPr lang="en" sz="1800">
                <a:solidFill>
                  <a:schemeClr val="dk1"/>
                </a:solidFill>
                <a:latin typeface="Calibri"/>
                <a:ea typeface="Calibri"/>
                <a:cs typeface="Calibri"/>
                <a:sym typeface="Calibri"/>
              </a:rPr>
              <a:t>and relatively large!</a:t>
            </a:r>
            <a:endParaRPr sz="1800">
              <a:solidFill>
                <a:schemeClr val="dk1"/>
              </a:solidFill>
              <a:latin typeface="Calibri"/>
              <a:ea typeface="Calibri"/>
              <a:cs typeface="Calibri"/>
              <a:sym typeface="Calibri"/>
            </a:endParaRPr>
          </a:p>
        </p:txBody>
      </p:sp>
      <p:cxnSp>
        <p:nvCxnSpPr>
          <p:cNvPr id="1226" name="Google Shape;1226;p71"/>
          <p:cNvCxnSpPr/>
          <p:nvPr/>
        </p:nvCxnSpPr>
        <p:spPr>
          <a:xfrm flipH="1" rot="10800000">
            <a:off x="1737350" y="3466250"/>
            <a:ext cx="32100" cy="1438800"/>
          </a:xfrm>
          <a:prstGeom prst="straightConnector1">
            <a:avLst/>
          </a:prstGeom>
          <a:noFill/>
          <a:ln cap="flat" cmpd="sng" w="38100">
            <a:solidFill>
              <a:srgbClr val="FF00FF"/>
            </a:solidFill>
            <a:prstDash val="solid"/>
            <a:round/>
            <a:headEnd len="med" w="med" type="none"/>
            <a:tailEnd len="med" w="med" type="none"/>
          </a:ln>
        </p:spPr>
      </p:cxnSp>
      <p:sp>
        <p:nvSpPr>
          <p:cNvPr id="1227" name="Google Shape;1227;p71"/>
          <p:cNvSpPr/>
          <p:nvPr/>
        </p:nvSpPr>
        <p:spPr>
          <a:xfrm>
            <a:off x="4741550" y="2935600"/>
            <a:ext cx="2211000" cy="2165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cxnSp>
        <p:nvCxnSpPr>
          <p:cNvPr id="1233" name="Google Shape;1233;p72"/>
          <p:cNvCxnSpPr/>
          <p:nvPr/>
        </p:nvCxnSpPr>
        <p:spPr>
          <a:xfrm flipH="1" rot="10800000">
            <a:off x="5397600" y="3589575"/>
            <a:ext cx="320100" cy="87600"/>
          </a:xfrm>
          <a:prstGeom prst="straightConnector1">
            <a:avLst/>
          </a:prstGeom>
          <a:noFill/>
          <a:ln cap="flat" cmpd="sng" w="38100">
            <a:solidFill>
              <a:srgbClr val="FF0000"/>
            </a:solidFill>
            <a:prstDash val="solid"/>
            <a:round/>
            <a:headEnd len="med" w="med" type="none"/>
            <a:tailEnd len="med" w="med" type="none"/>
          </a:ln>
        </p:spPr>
      </p:cxnSp>
      <p:cxnSp>
        <p:nvCxnSpPr>
          <p:cNvPr id="1234" name="Google Shape;1234;p72"/>
          <p:cNvCxnSpPr/>
          <p:nvPr/>
        </p:nvCxnSpPr>
        <p:spPr>
          <a:xfrm>
            <a:off x="5717700" y="35895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235" name="Google Shape;1235;p72"/>
          <p:cNvCxnSpPr/>
          <p:nvPr/>
        </p:nvCxnSpPr>
        <p:spPr>
          <a:xfrm flipH="1">
            <a:off x="6085200" y="45471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236" name="Google Shape;1236;p72"/>
          <p:cNvCxnSpPr/>
          <p:nvPr/>
        </p:nvCxnSpPr>
        <p:spPr>
          <a:xfrm flipH="1">
            <a:off x="6389100" y="33184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237" name="Google Shape;1237;p72"/>
          <p:cNvCxnSpPr/>
          <p:nvPr/>
        </p:nvCxnSpPr>
        <p:spPr>
          <a:xfrm flipH="1">
            <a:off x="6489875" y="2470200"/>
            <a:ext cx="818100" cy="851700"/>
          </a:xfrm>
          <a:prstGeom prst="straightConnector1">
            <a:avLst/>
          </a:prstGeom>
          <a:noFill/>
          <a:ln cap="flat" cmpd="sng" w="38100">
            <a:solidFill>
              <a:srgbClr val="888888"/>
            </a:solidFill>
            <a:prstDash val="solid"/>
            <a:round/>
            <a:headEnd len="med" w="med" type="none"/>
            <a:tailEnd len="med" w="med" type="none"/>
          </a:ln>
        </p:spPr>
      </p:cxnSp>
      <p:cxnSp>
        <p:nvCxnSpPr>
          <p:cNvPr id="1238" name="Google Shape;1238;p72"/>
          <p:cNvCxnSpPr/>
          <p:nvPr/>
        </p:nvCxnSpPr>
        <p:spPr>
          <a:xfrm flipH="1">
            <a:off x="7283725" y="2159870"/>
            <a:ext cx="1065000" cy="322500"/>
          </a:xfrm>
          <a:prstGeom prst="straightConnector1">
            <a:avLst/>
          </a:prstGeom>
          <a:noFill/>
          <a:ln cap="flat" cmpd="sng" w="38100">
            <a:solidFill>
              <a:srgbClr val="888888"/>
            </a:solidFill>
            <a:prstDash val="solid"/>
            <a:round/>
            <a:headEnd len="med" w="med" type="none"/>
            <a:tailEnd len="med" w="med" type="none"/>
          </a:ln>
        </p:spPr>
      </p:cxnSp>
      <p:cxnSp>
        <p:nvCxnSpPr>
          <p:cNvPr id="1239" name="Google Shape;1239;p72"/>
          <p:cNvCxnSpPr/>
          <p:nvPr/>
        </p:nvCxnSpPr>
        <p:spPr>
          <a:xfrm flipH="1" rot="10800000">
            <a:off x="5397600" y="36771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240" name="Google Shape;1240;p72"/>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cxnSp>
        <p:nvCxnSpPr>
          <p:cNvPr id="1241" name="Google Shape;1241;p72"/>
          <p:cNvCxnSpPr/>
          <p:nvPr/>
        </p:nvCxnSpPr>
        <p:spPr>
          <a:xfrm flipH="1" rot="10800000">
            <a:off x="1755938" y="3274538"/>
            <a:ext cx="1231200" cy="185100"/>
          </a:xfrm>
          <a:prstGeom prst="straightConnector1">
            <a:avLst/>
          </a:prstGeom>
          <a:noFill/>
          <a:ln cap="flat" cmpd="sng" w="38100">
            <a:solidFill>
              <a:srgbClr val="FF0000"/>
            </a:solidFill>
            <a:prstDash val="solid"/>
            <a:round/>
            <a:headEnd len="med" w="med" type="none"/>
            <a:tailEnd len="med" w="med" type="none"/>
          </a:ln>
        </p:spPr>
      </p:cxnSp>
      <p:cxnSp>
        <p:nvCxnSpPr>
          <p:cNvPr id="1242" name="Google Shape;1242;p72"/>
          <p:cNvCxnSpPr/>
          <p:nvPr/>
        </p:nvCxnSpPr>
        <p:spPr>
          <a:xfrm>
            <a:off x="2987150" y="3269338"/>
            <a:ext cx="184800" cy="835800"/>
          </a:xfrm>
          <a:prstGeom prst="straightConnector1">
            <a:avLst/>
          </a:prstGeom>
          <a:noFill/>
          <a:ln cap="flat" cmpd="sng" w="38100">
            <a:solidFill>
              <a:srgbClr val="888888"/>
            </a:solidFill>
            <a:prstDash val="solid"/>
            <a:round/>
            <a:headEnd len="med" w="med" type="none"/>
            <a:tailEnd len="med" w="med" type="none"/>
          </a:ln>
        </p:spPr>
      </p:cxnSp>
      <p:cxnSp>
        <p:nvCxnSpPr>
          <p:cNvPr id="1243" name="Google Shape;1243;p72"/>
          <p:cNvCxnSpPr/>
          <p:nvPr/>
        </p:nvCxnSpPr>
        <p:spPr>
          <a:xfrm flipH="1">
            <a:off x="3564330" y="2746489"/>
            <a:ext cx="38400" cy="1182300"/>
          </a:xfrm>
          <a:prstGeom prst="straightConnector1">
            <a:avLst/>
          </a:prstGeom>
          <a:noFill/>
          <a:ln cap="flat" cmpd="sng" w="38100">
            <a:solidFill>
              <a:srgbClr val="888888"/>
            </a:solidFill>
            <a:prstDash val="solid"/>
            <a:round/>
            <a:headEnd len="med" w="med" type="none"/>
            <a:tailEnd len="med" w="med" type="none"/>
          </a:ln>
        </p:spPr>
      </p:cxnSp>
      <p:cxnSp>
        <p:nvCxnSpPr>
          <p:cNvPr id="1244" name="Google Shape;1244;p72"/>
          <p:cNvCxnSpPr/>
          <p:nvPr/>
        </p:nvCxnSpPr>
        <p:spPr>
          <a:xfrm flipH="1">
            <a:off x="3171950" y="3931138"/>
            <a:ext cx="385500" cy="174000"/>
          </a:xfrm>
          <a:prstGeom prst="straightConnector1">
            <a:avLst/>
          </a:prstGeom>
          <a:noFill/>
          <a:ln cap="flat" cmpd="sng" w="38100">
            <a:solidFill>
              <a:srgbClr val="888888"/>
            </a:solidFill>
            <a:prstDash val="solid"/>
            <a:round/>
            <a:headEnd len="med" w="med" type="none"/>
            <a:tailEnd len="med" w="med" type="none"/>
          </a:ln>
        </p:spPr>
      </p:cxnSp>
      <p:cxnSp>
        <p:nvCxnSpPr>
          <p:cNvPr id="1245" name="Google Shape;1245;p72"/>
          <p:cNvCxnSpPr/>
          <p:nvPr/>
        </p:nvCxnSpPr>
        <p:spPr>
          <a:xfrm flipH="1">
            <a:off x="3602720" y="2440749"/>
            <a:ext cx="1065000" cy="322500"/>
          </a:xfrm>
          <a:prstGeom prst="straightConnector1">
            <a:avLst/>
          </a:prstGeom>
          <a:noFill/>
          <a:ln cap="flat" cmpd="sng" w="38100">
            <a:solidFill>
              <a:srgbClr val="888888"/>
            </a:solidFill>
            <a:prstDash val="solid"/>
            <a:round/>
            <a:headEnd len="med" w="med" type="none"/>
            <a:tailEnd len="med" w="med" type="none"/>
          </a:ln>
        </p:spPr>
      </p:cxnSp>
      <p:cxnSp>
        <p:nvCxnSpPr>
          <p:cNvPr id="1246" name="Google Shape;1246;p72"/>
          <p:cNvCxnSpPr/>
          <p:nvPr/>
        </p:nvCxnSpPr>
        <p:spPr>
          <a:xfrm flipH="1" rot="10800000">
            <a:off x="1737350" y="3466250"/>
            <a:ext cx="32100" cy="1438800"/>
          </a:xfrm>
          <a:prstGeom prst="straightConnector1">
            <a:avLst/>
          </a:prstGeom>
          <a:noFill/>
          <a:ln cap="flat" cmpd="sng" w="38100">
            <a:solidFill>
              <a:srgbClr val="FF00FF"/>
            </a:solidFill>
            <a:prstDash val="solid"/>
            <a:round/>
            <a:headEnd len="med" w="med" type="none"/>
            <a:tailEnd len="med" w="med" type="none"/>
          </a:ln>
        </p:spPr>
      </p:cxnSp>
      <p:sp>
        <p:nvSpPr>
          <p:cNvPr id="1247" name="Google Shape;1247;p72"/>
          <p:cNvSpPr/>
          <p:nvPr/>
        </p:nvSpPr>
        <p:spPr>
          <a:xfrm>
            <a:off x="4741550" y="2935600"/>
            <a:ext cx="2211000" cy="2165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248" name="Google Shape;1248;p72"/>
          <p:cNvCxnSpPr/>
          <p:nvPr/>
        </p:nvCxnSpPr>
        <p:spPr>
          <a:xfrm flipH="1">
            <a:off x="5792475" y="1872850"/>
            <a:ext cx="666600" cy="1443600"/>
          </a:xfrm>
          <a:prstGeom prst="straightConnector1">
            <a:avLst/>
          </a:prstGeom>
          <a:noFill/>
          <a:ln cap="flat" cmpd="sng" w="28575">
            <a:solidFill>
              <a:schemeClr val="dk1"/>
            </a:solidFill>
            <a:prstDash val="solid"/>
            <a:round/>
            <a:headEnd len="med" w="med" type="none"/>
            <a:tailEnd len="med" w="med" type="triangle"/>
          </a:ln>
        </p:spPr>
      </p:cxnSp>
      <p:sp>
        <p:nvSpPr>
          <p:cNvPr id="1249" name="Google Shape;1249;p72"/>
          <p:cNvSpPr txBox="1"/>
          <p:nvPr/>
        </p:nvSpPr>
        <p:spPr>
          <a:xfrm>
            <a:off x="5792475" y="857050"/>
            <a:ext cx="3014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S</a:t>
            </a:r>
            <a:r>
              <a:rPr b="1" lang="en" sz="1800">
                <a:solidFill>
                  <a:schemeClr val="dk1"/>
                </a:solidFill>
              </a:rPr>
              <a:t>trong dynamic suppression on RM (lower in the profile)</a:t>
            </a:r>
            <a:endParaRPr b="1" sz="1800">
              <a:solidFill>
                <a:schemeClr val="dk1"/>
              </a:solidFill>
            </a:endParaRPr>
          </a:p>
        </p:txBody>
      </p:sp>
      <p:sp>
        <p:nvSpPr>
          <p:cNvPr id="1250" name="Google Shape;1250;p72"/>
          <p:cNvSpPr/>
          <p:nvPr/>
        </p:nvSpPr>
        <p:spPr>
          <a:xfrm>
            <a:off x="2466200" y="2367050"/>
            <a:ext cx="1797000" cy="2000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251" name="Google Shape;1251;p72"/>
          <p:cNvCxnSpPr/>
          <p:nvPr/>
        </p:nvCxnSpPr>
        <p:spPr>
          <a:xfrm>
            <a:off x="2064700" y="1900275"/>
            <a:ext cx="1187100" cy="953400"/>
          </a:xfrm>
          <a:prstGeom prst="straightConnector1">
            <a:avLst/>
          </a:prstGeom>
          <a:noFill/>
          <a:ln cap="flat" cmpd="sng" w="28575">
            <a:solidFill>
              <a:schemeClr val="dk1"/>
            </a:solidFill>
            <a:prstDash val="solid"/>
            <a:round/>
            <a:headEnd len="med" w="med" type="none"/>
            <a:tailEnd len="med" w="med" type="triangle"/>
          </a:ln>
        </p:spPr>
      </p:cxnSp>
      <p:sp>
        <p:nvSpPr>
          <p:cNvPr id="1252" name="Google Shape;1252;p72"/>
          <p:cNvSpPr txBox="1"/>
          <p:nvPr/>
        </p:nvSpPr>
        <p:spPr>
          <a:xfrm>
            <a:off x="157250" y="1084650"/>
            <a:ext cx="3014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This MAY not </a:t>
            </a:r>
            <a:r>
              <a:rPr b="1" lang="en" sz="1800">
                <a:solidFill>
                  <a:schemeClr val="dk1"/>
                </a:solidFill>
              </a:rPr>
              <a:t>negatively</a:t>
            </a:r>
            <a:r>
              <a:rPr b="1" lang="en" sz="1800">
                <a:solidFill>
                  <a:schemeClr val="dk1"/>
                </a:solidFill>
              </a:rPr>
              <a:t> </a:t>
            </a:r>
            <a:r>
              <a:rPr b="1" lang="en" sz="1800">
                <a:solidFill>
                  <a:schemeClr val="dk1"/>
                </a:solidFill>
              </a:rPr>
              <a:t>influence</a:t>
            </a:r>
            <a:r>
              <a:rPr b="1" lang="en" sz="1800">
                <a:solidFill>
                  <a:schemeClr val="dk1"/>
                </a:solidFill>
              </a:rPr>
              <a:t> RM, it is higher in the profile.</a:t>
            </a:r>
            <a:endParaRPr b="1" sz="1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a:t>
            </a:r>
            <a:r>
              <a:rPr b="1" lang="en" sz="2600" u="sng">
                <a:solidFill>
                  <a:schemeClr val="dk1"/>
                </a:solidFill>
                <a:latin typeface="Calibri"/>
                <a:ea typeface="Calibri"/>
                <a:cs typeface="Calibri"/>
                <a:sym typeface="Calibri"/>
              </a:rPr>
              <a:t>four </a:t>
            </a:r>
            <a:r>
              <a:rPr b="1" lang="en" sz="2600" u="sng">
                <a:solidFill>
                  <a:schemeClr val="dk1"/>
                </a:solidFill>
                <a:latin typeface="Calibri"/>
                <a:ea typeface="Calibri"/>
                <a:cs typeface="Calibri"/>
                <a:sym typeface="Calibri"/>
              </a:rPr>
              <a:t>lectures, let’s explain:</a:t>
            </a:r>
            <a:endParaRPr/>
          </a:p>
        </p:txBody>
      </p:sp>
      <p:sp>
        <p:nvSpPr>
          <p:cNvPr id="114" name="Google Shape;114;p19"/>
          <p:cNvSpPr txBox="1"/>
          <p:nvPr/>
        </p:nvSpPr>
        <p:spPr>
          <a:xfrm>
            <a:off x="0" y="1287900"/>
            <a:ext cx="81819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Origins of midlevel updraft rotation (mesocyclone)</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Dynamic pressure perturbations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2a)	Supercell propagation (and storm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b="1" lang="en" sz="1800">
                <a:solidFill>
                  <a:schemeClr val="dk1"/>
                </a:solidFill>
                <a:latin typeface="Calibri"/>
                <a:ea typeface="Calibri"/>
                <a:cs typeface="Calibri"/>
                <a:sym typeface="Calibri"/>
              </a:rPr>
              <a:t>2b)	</a:t>
            </a:r>
            <a:r>
              <a:rPr b="1" lang="en" sz="1800">
                <a:solidFill>
                  <a:schemeClr val="dk1"/>
                </a:solidFill>
                <a:latin typeface="Calibri"/>
                <a:ea typeface="Calibri"/>
                <a:cs typeface="Calibri"/>
                <a:sym typeface="Calibri"/>
              </a:rPr>
              <a:t>Why right-movers are sometimes favored over left-movers and vice versa</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73"/>
          <p:cNvSpPr txBox="1"/>
          <p:nvPr/>
        </p:nvSpPr>
        <p:spPr>
          <a:xfrm>
            <a:off x="322325" y="1003050"/>
            <a:ext cx="7570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No reason to worry - shear does not reverse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direction with height.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59" name="Google Shape;1259;p73"/>
          <p:cNvCxnSpPr/>
          <p:nvPr/>
        </p:nvCxnSpPr>
        <p:spPr>
          <a:xfrm flipH="1">
            <a:off x="7108650" y="1191025"/>
            <a:ext cx="65100" cy="933000"/>
          </a:xfrm>
          <a:prstGeom prst="straightConnector1">
            <a:avLst/>
          </a:prstGeom>
          <a:noFill/>
          <a:ln cap="flat" cmpd="sng" w="38100">
            <a:solidFill>
              <a:srgbClr val="00FF00"/>
            </a:solidFill>
            <a:prstDash val="solid"/>
            <a:round/>
            <a:headEnd len="med" w="med" type="none"/>
            <a:tailEnd len="med" w="med" type="none"/>
          </a:ln>
        </p:spPr>
      </p:cxnSp>
      <p:cxnSp>
        <p:nvCxnSpPr>
          <p:cNvPr id="1260" name="Google Shape;1260;p73"/>
          <p:cNvCxnSpPr/>
          <p:nvPr/>
        </p:nvCxnSpPr>
        <p:spPr>
          <a:xfrm flipH="1">
            <a:off x="7173750" y="1107025"/>
            <a:ext cx="1265400" cy="84000"/>
          </a:xfrm>
          <a:prstGeom prst="straightConnector1">
            <a:avLst/>
          </a:prstGeom>
          <a:noFill/>
          <a:ln cap="flat" cmpd="sng" w="38100">
            <a:solidFill>
              <a:srgbClr val="FFD966"/>
            </a:solidFill>
            <a:prstDash val="solid"/>
            <a:round/>
            <a:headEnd len="med" w="med" type="none"/>
            <a:tailEnd len="med" w="med" type="none"/>
          </a:ln>
        </p:spPr>
      </p:cxnSp>
      <p:cxnSp>
        <p:nvCxnSpPr>
          <p:cNvPr id="1261" name="Google Shape;1261;p73"/>
          <p:cNvCxnSpPr/>
          <p:nvPr/>
        </p:nvCxnSpPr>
        <p:spPr>
          <a:xfrm flipH="1" rot="10800000">
            <a:off x="5674950" y="2141150"/>
            <a:ext cx="1433700" cy="94800"/>
          </a:xfrm>
          <a:prstGeom prst="straightConnector1">
            <a:avLst/>
          </a:prstGeom>
          <a:noFill/>
          <a:ln cap="flat" cmpd="sng" w="38100">
            <a:solidFill>
              <a:srgbClr val="FF0000"/>
            </a:solidFill>
            <a:prstDash val="solid"/>
            <a:round/>
            <a:headEnd len="med" w="med" type="none"/>
            <a:tailEnd len="med" w="med" type="none"/>
          </a:ln>
        </p:spPr>
      </p:cxnSp>
      <p:cxnSp>
        <p:nvCxnSpPr>
          <p:cNvPr id="1262" name="Google Shape;1262;p73"/>
          <p:cNvCxnSpPr/>
          <p:nvPr/>
        </p:nvCxnSpPr>
        <p:spPr>
          <a:xfrm flipH="1" rot="10800000">
            <a:off x="5648500" y="2235950"/>
            <a:ext cx="26400" cy="1640400"/>
          </a:xfrm>
          <a:prstGeom prst="straightConnector1">
            <a:avLst/>
          </a:prstGeom>
          <a:noFill/>
          <a:ln cap="flat" cmpd="sng" w="38100">
            <a:solidFill>
              <a:srgbClr val="FF00FF"/>
            </a:solidFill>
            <a:prstDash val="solid"/>
            <a:round/>
            <a:headEnd len="med" w="med" type="none"/>
            <a:tailEnd len="med" w="med" type="none"/>
          </a:ln>
        </p:spPr>
      </p:cxnSp>
      <p:sp>
        <p:nvSpPr>
          <p:cNvPr id="1263" name="Google Shape;1263;p73"/>
          <p:cNvSpPr/>
          <p:nvPr/>
        </p:nvSpPr>
        <p:spPr>
          <a:xfrm>
            <a:off x="7044400" y="2409325"/>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264" name="Google Shape;1264;p73"/>
          <p:cNvCxnSpPr>
            <a:stCxn id="1263" idx="0"/>
            <a:endCxn id="1263" idx="4"/>
          </p:cNvCxnSpPr>
          <p:nvPr/>
        </p:nvCxnSpPr>
        <p:spPr>
          <a:xfrm>
            <a:off x="7147450" y="2409325"/>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265" name="Google Shape;1265;p73"/>
          <p:cNvCxnSpPr>
            <a:stCxn id="1263" idx="2"/>
            <a:endCxn id="1263" idx="6"/>
          </p:cNvCxnSpPr>
          <p:nvPr/>
        </p:nvCxnSpPr>
        <p:spPr>
          <a:xfrm>
            <a:off x="7044400" y="2508325"/>
            <a:ext cx="206100" cy="0"/>
          </a:xfrm>
          <a:prstGeom prst="straightConnector1">
            <a:avLst/>
          </a:prstGeom>
          <a:noFill/>
          <a:ln cap="flat" cmpd="sng" w="19050">
            <a:solidFill>
              <a:srgbClr val="FF0000"/>
            </a:solidFill>
            <a:prstDash val="solid"/>
            <a:round/>
            <a:headEnd len="med" w="med" type="none"/>
            <a:tailEnd len="med" w="med" type="none"/>
          </a:ln>
        </p:spPr>
      </p:cxnSp>
      <p:sp>
        <p:nvSpPr>
          <p:cNvPr id="1266" name="Google Shape;1266;p73"/>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74"/>
          <p:cNvSpPr txBox="1"/>
          <p:nvPr/>
        </p:nvSpPr>
        <p:spPr>
          <a:xfrm>
            <a:off x="322325" y="1003050"/>
            <a:ext cx="7570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No worries still - inflection is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well above the effective inflow layer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73" name="Google Shape;1273;p74"/>
          <p:cNvCxnSpPr/>
          <p:nvPr/>
        </p:nvCxnSpPr>
        <p:spPr>
          <a:xfrm flipH="1" rot="10800000">
            <a:off x="5674950" y="2141150"/>
            <a:ext cx="1433700" cy="94800"/>
          </a:xfrm>
          <a:prstGeom prst="straightConnector1">
            <a:avLst/>
          </a:prstGeom>
          <a:noFill/>
          <a:ln cap="flat" cmpd="sng" w="38100">
            <a:solidFill>
              <a:srgbClr val="FF0000"/>
            </a:solidFill>
            <a:prstDash val="solid"/>
            <a:round/>
            <a:headEnd len="med" w="med" type="none"/>
            <a:tailEnd len="med" w="med" type="none"/>
          </a:ln>
        </p:spPr>
      </p:cxnSp>
      <p:cxnSp>
        <p:nvCxnSpPr>
          <p:cNvPr id="1274" name="Google Shape;1274;p74"/>
          <p:cNvCxnSpPr/>
          <p:nvPr/>
        </p:nvCxnSpPr>
        <p:spPr>
          <a:xfrm>
            <a:off x="7108700" y="2147750"/>
            <a:ext cx="184800" cy="835800"/>
          </a:xfrm>
          <a:prstGeom prst="straightConnector1">
            <a:avLst/>
          </a:prstGeom>
          <a:noFill/>
          <a:ln cap="flat" cmpd="sng" w="38100">
            <a:solidFill>
              <a:srgbClr val="00FF00"/>
            </a:solidFill>
            <a:prstDash val="solid"/>
            <a:round/>
            <a:headEnd len="med" w="med" type="none"/>
            <a:tailEnd len="med" w="med" type="none"/>
          </a:ln>
        </p:spPr>
      </p:cxnSp>
      <p:cxnSp>
        <p:nvCxnSpPr>
          <p:cNvPr id="1275" name="Google Shape;1275;p74"/>
          <p:cNvCxnSpPr/>
          <p:nvPr/>
        </p:nvCxnSpPr>
        <p:spPr>
          <a:xfrm>
            <a:off x="7218025" y="1650600"/>
            <a:ext cx="448200" cy="1163100"/>
          </a:xfrm>
          <a:prstGeom prst="straightConnector1">
            <a:avLst/>
          </a:prstGeom>
          <a:noFill/>
          <a:ln cap="flat" cmpd="sng" w="38100">
            <a:solidFill>
              <a:srgbClr val="FFD966"/>
            </a:solidFill>
            <a:prstDash val="solid"/>
            <a:round/>
            <a:headEnd len="med" w="med" type="none"/>
            <a:tailEnd len="med" w="med" type="none"/>
          </a:ln>
        </p:spPr>
      </p:cxnSp>
      <p:cxnSp>
        <p:nvCxnSpPr>
          <p:cNvPr id="1276" name="Google Shape;1276;p74"/>
          <p:cNvCxnSpPr/>
          <p:nvPr/>
        </p:nvCxnSpPr>
        <p:spPr>
          <a:xfrm flipH="1">
            <a:off x="7284975" y="2818425"/>
            <a:ext cx="385500" cy="174000"/>
          </a:xfrm>
          <a:prstGeom prst="straightConnector1">
            <a:avLst/>
          </a:prstGeom>
          <a:noFill/>
          <a:ln cap="flat" cmpd="sng" w="38100">
            <a:solidFill>
              <a:srgbClr val="00FF00"/>
            </a:solidFill>
            <a:prstDash val="solid"/>
            <a:round/>
            <a:headEnd len="med" w="med" type="none"/>
            <a:tailEnd len="med" w="med" type="none"/>
          </a:ln>
        </p:spPr>
      </p:cxnSp>
      <p:cxnSp>
        <p:nvCxnSpPr>
          <p:cNvPr id="1277" name="Google Shape;1277;p74"/>
          <p:cNvCxnSpPr/>
          <p:nvPr/>
        </p:nvCxnSpPr>
        <p:spPr>
          <a:xfrm flipH="1">
            <a:off x="7227950" y="132285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278" name="Google Shape;1278;p74"/>
          <p:cNvCxnSpPr/>
          <p:nvPr/>
        </p:nvCxnSpPr>
        <p:spPr>
          <a:xfrm flipH="1" rot="10800000">
            <a:off x="5648500" y="2235950"/>
            <a:ext cx="26400" cy="1640400"/>
          </a:xfrm>
          <a:prstGeom prst="straightConnector1">
            <a:avLst/>
          </a:prstGeom>
          <a:noFill/>
          <a:ln cap="flat" cmpd="sng" w="38100">
            <a:solidFill>
              <a:srgbClr val="FF00FF"/>
            </a:solidFill>
            <a:prstDash val="solid"/>
            <a:round/>
            <a:headEnd len="med" w="med" type="none"/>
            <a:tailEnd len="med" w="med" type="none"/>
          </a:ln>
        </p:spPr>
      </p:cxnSp>
      <p:sp>
        <p:nvSpPr>
          <p:cNvPr id="1279" name="Google Shape;1279;p74"/>
          <p:cNvSpPr/>
          <p:nvPr/>
        </p:nvSpPr>
        <p:spPr>
          <a:xfrm>
            <a:off x="6672175" y="2928125"/>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280" name="Google Shape;1280;p74"/>
          <p:cNvCxnSpPr>
            <a:stCxn id="1279" idx="0"/>
            <a:endCxn id="1279" idx="4"/>
          </p:cNvCxnSpPr>
          <p:nvPr/>
        </p:nvCxnSpPr>
        <p:spPr>
          <a:xfrm>
            <a:off x="6775225" y="2928125"/>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281" name="Google Shape;1281;p74"/>
          <p:cNvCxnSpPr>
            <a:stCxn id="1279" idx="2"/>
            <a:endCxn id="1279" idx="6"/>
          </p:cNvCxnSpPr>
          <p:nvPr/>
        </p:nvCxnSpPr>
        <p:spPr>
          <a:xfrm>
            <a:off x="6672175" y="3027125"/>
            <a:ext cx="206100" cy="0"/>
          </a:xfrm>
          <a:prstGeom prst="straightConnector1">
            <a:avLst/>
          </a:prstGeom>
          <a:noFill/>
          <a:ln cap="flat" cmpd="sng" w="19050">
            <a:solidFill>
              <a:srgbClr val="FF0000"/>
            </a:solidFill>
            <a:prstDash val="solid"/>
            <a:round/>
            <a:headEnd len="med" w="med" type="none"/>
            <a:tailEnd len="med" w="med" type="none"/>
          </a:ln>
        </p:spPr>
      </p:cxnSp>
      <p:sp>
        <p:nvSpPr>
          <p:cNvPr id="1282" name="Google Shape;1282;p74"/>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cxnSp>
        <p:nvCxnSpPr>
          <p:cNvPr id="1288" name="Google Shape;1288;p75"/>
          <p:cNvCxnSpPr/>
          <p:nvPr/>
        </p:nvCxnSpPr>
        <p:spPr>
          <a:xfrm flipH="1">
            <a:off x="6828750" y="2768250"/>
            <a:ext cx="397500" cy="160800"/>
          </a:xfrm>
          <a:prstGeom prst="straightConnector1">
            <a:avLst/>
          </a:prstGeom>
          <a:noFill/>
          <a:ln cap="flat" cmpd="sng" w="38100">
            <a:solidFill>
              <a:srgbClr val="00FF00"/>
            </a:solidFill>
            <a:prstDash val="solid"/>
            <a:round/>
            <a:headEnd len="med" w="med" type="none"/>
            <a:tailEnd len="med" w="med" type="none"/>
          </a:ln>
        </p:spPr>
      </p:cxnSp>
      <p:sp>
        <p:nvSpPr>
          <p:cNvPr id="1289" name="Google Shape;1289;p75"/>
          <p:cNvSpPr txBox="1"/>
          <p:nvPr/>
        </p:nvSpPr>
        <p:spPr>
          <a:xfrm>
            <a:off x="322325" y="1003050"/>
            <a:ext cx="7570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Might not be ideal, </a:t>
            </a:r>
            <a:r>
              <a:rPr b="1" lang="en" sz="1800">
                <a:solidFill>
                  <a:schemeClr val="dk1"/>
                </a:solidFill>
                <a:latin typeface="Calibri"/>
                <a:ea typeface="Calibri"/>
                <a:cs typeface="Calibri"/>
                <a:sym typeface="Calibri"/>
              </a:rPr>
              <a:t>but</a:t>
            </a: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Inflection is near the effective inflow layer,</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but streamwise vorticity is abundant!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90" name="Google Shape;1290;p75"/>
          <p:cNvCxnSpPr/>
          <p:nvPr/>
        </p:nvCxnSpPr>
        <p:spPr>
          <a:xfrm flipH="1" rot="10800000">
            <a:off x="5503225" y="2145238"/>
            <a:ext cx="1054500" cy="162000"/>
          </a:xfrm>
          <a:prstGeom prst="straightConnector1">
            <a:avLst/>
          </a:prstGeom>
          <a:noFill/>
          <a:ln cap="flat" cmpd="sng" w="38100">
            <a:solidFill>
              <a:srgbClr val="FF0000"/>
            </a:solidFill>
            <a:prstDash val="solid"/>
            <a:round/>
            <a:headEnd len="med" w="med" type="none"/>
            <a:tailEnd len="med" w="med" type="none"/>
          </a:ln>
        </p:spPr>
      </p:cxnSp>
      <p:cxnSp>
        <p:nvCxnSpPr>
          <p:cNvPr id="1291" name="Google Shape;1291;p75"/>
          <p:cNvCxnSpPr>
            <a:endCxn id="1292" idx="0"/>
          </p:cNvCxnSpPr>
          <p:nvPr/>
        </p:nvCxnSpPr>
        <p:spPr>
          <a:xfrm>
            <a:off x="6551550" y="2133150"/>
            <a:ext cx="277200" cy="795900"/>
          </a:xfrm>
          <a:prstGeom prst="straightConnector1">
            <a:avLst/>
          </a:prstGeom>
          <a:noFill/>
          <a:ln cap="flat" cmpd="sng" w="38100">
            <a:solidFill>
              <a:srgbClr val="FF0000"/>
            </a:solidFill>
            <a:prstDash val="solid"/>
            <a:round/>
            <a:headEnd len="med" w="med" type="none"/>
            <a:tailEnd len="med" w="med" type="none"/>
          </a:ln>
        </p:spPr>
      </p:cxnSp>
      <p:cxnSp>
        <p:nvCxnSpPr>
          <p:cNvPr id="1293" name="Google Shape;1293;p75"/>
          <p:cNvCxnSpPr/>
          <p:nvPr/>
        </p:nvCxnSpPr>
        <p:spPr>
          <a:xfrm>
            <a:off x="7228050" y="1635550"/>
            <a:ext cx="16200" cy="1145700"/>
          </a:xfrm>
          <a:prstGeom prst="straightConnector1">
            <a:avLst/>
          </a:prstGeom>
          <a:noFill/>
          <a:ln cap="flat" cmpd="sng" w="38100">
            <a:solidFill>
              <a:srgbClr val="00FF00"/>
            </a:solidFill>
            <a:prstDash val="solid"/>
            <a:round/>
            <a:headEnd len="med" w="med" type="none"/>
            <a:tailEnd len="med" w="med" type="none"/>
          </a:ln>
        </p:spPr>
      </p:cxnSp>
      <p:cxnSp>
        <p:nvCxnSpPr>
          <p:cNvPr id="1294" name="Google Shape;1294;p75"/>
          <p:cNvCxnSpPr/>
          <p:nvPr/>
        </p:nvCxnSpPr>
        <p:spPr>
          <a:xfrm flipH="1">
            <a:off x="7227950" y="132285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295" name="Google Shape;1295;p75"/>
          <p:cNvCxnSpPr/>
          <p:nvPr/>
        </p:nvCxnSpPr>
        <p:spPr>
          <a:xfrm flipH="1" rot="10800000">
            <a:off x="5476825" y="2307250"/>
            <a:ext cx="26400" cy="1640400"/>
          </a:xfrm>
          <a:prstGeom prst="straightConnector1">
            <a:avLst/>
          </a:prstGeom>
          <a:noFill/>
          <a:ln cap="flat" cmpd="sng" w="38100">
            <a:solidFill>
              <a:srgbClr val="FF00FF"/>
            </a:solidFill>
            <a:prstDash val="solid"/>
            <a:round/>
            <a:headEnd len="med" w="med" type="none"/>
            <a:tailEnd len="med" w="med" type="none"/>
          </a:ln>
        </p:spPr>
      </p:cxnSp>
      <p:sp>
        <p:nvSpPr>
          <p:cNvPr id="1292" name="Google Shape;1292;p75"/>
          <p:cNvSpPr/>
          <p:nvPr/>
        </p:nvSpPr>
        <p:spPr>
          <a:xfrm>
            <a:off x="6725700" y="2929050"/>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296" name="Google Shape;1296;p75"/>
          <p:cNvCxnSpPr>
            <a:stCxn id="1292" idx="0"/>
            <a:endCxn id="1292" idx="4"/>
          </p:cNvCxnSpPr>
          <p:nvPr/>
        </p:nvCxnSpPr>
        <p:spPr>
          <a:xfrm>
            <a:off x="6828750" y="2929050"/>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297" name="Google Shape;1297;p75"/>
          <p:cNvCxnSpPr>
            <a:stCxn id="1292" idx="2"/>
            <a:endCxn id="1292" idx="6"/>
          </p:cNvCxnSpPr>
          <p:nvPr/>
        </p:nvCxnSpPr>
        <p:spPr>
          <a:xfrm>
            <a:off x="6725700" y="3028050"/>
            <a:ext cx="206100" cy="0"/>
          </a:xfrm>
          <a:prstGeom prst="straightConnector1">
            <a:avLst/>
          </a:prstGeom>
          <a:noFill/>
          <a:ln cap="flat" cmpd="sng" w="19050">
            <a:solidFill>
              <a:srgbClr val="FF0000"/>
            </a:solidFill>
            <a:prstDash val="solid"/>
            <a:round/>
            <a:headEnd len="med" w="med" type="none"/>
            <a:tailEnd len="med" w="med" type="none"/>
          </a:ln>
        </p:spPr>
      </p:cxnSp>
      <p:sp>
        <p:nvSpPr>
          <p:cNvPr id="1298" name="Google Shape;1298;p75"/>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76"/>
          <p:cNvSpPr txBox="1"/>
          <p:nvPr/>
        </p:nvSpPr>
        <p:spPr>
          <a:xfrm>
            <a:off x="322325" y="1003050"/>
            <a:ext cx="7570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Worry!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Inflection is within the effective inflow layer,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and streamwise vorticity is reduced!</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305" name="Google Shape;1305;p76"/>
          <p:cNvCxnSpPr/>
          <p:nvPr/>
        </p:nvCxnSpPr>
        <p:spPr>
          <a:xfrm flipH="1" rot="10800000">
            <a:off x="5341825" y="2762375"/>
            <a:ext cx="320100" cy="87600"/>
          </a:xfrm>
          <a:prstGeom prst="straightConnector1">
            <a:avLst/>
          </a:prstGeom>
          <a:noFill/>
          <a:ln cap="flat" cmpd="sng" w="38100">
            <a:solidFill>
              <a:srgbClr val="FF00FF"/>
            </a:solidFill>
            <a:prstDash val="solid"/>
            <a:round/>
            <a:headEnd len="med" w="med" type="none"/>
            <a:tailEnd len="med" w="med" type="none"/>
          </a:ln>
        </p:spPr>
      </p:cxnSp>
      <p:cxnSp>
        <p:nvCxnSpPr>
          <p:cNvPr id="1306" name="Google Shape;1306;p76"/>
          <p:cNvCxnSpPr/>
          <p:nvPr/>
        </p:nvCxnSpPr>
        <p:spPr>
          <a:xfrm>
            <a:off x="5661925" y="27623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307" name="Google Shape;1307;p76"/>
          <p:cNvCxnSpPr/>
          <p:nvPr/>
        </p:nvCxnSpPr>
        <p:spPr>
          <a:xfrm flipH="1">
            <a:off x="6029425" y="37199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308" name="Google Shape;1308;p76"/>
          <p:cNvCxnSpPr/>
          <p:nvPr/>
        </p:nvCxnSpPr>
        <p:spPr>
          <a:xfrm flipH="1">
            <a:off x="6333325" y="24912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309" name="Google Shape;1309;p76"/>
          <p:cNvCxnSpPr/>
          <p:nvPr/>
        </p:nvCxnSpPr>
        <p:spPr>
          <a:xfrm flipH="1">
            <a:off x="6434125" y="1641475"/>
            <a:ext cx="810600" cy="853200"/>
          </a:xfrm>
          <a:prstGeom prst="straightConnector1">
            <a:avLst/>
          </a:prstGeom>
          <a:noFill/>
          <a:ln cap="flat" cmpd="sng" w="38100">
            <a:solidFill>
              <a:srgbClr val="00FF00"/>
            </a:solidFill>
            <a:prstDash val="solid"/>
            <a:round/>
            <a:headEnd len="med" w="med" type="none"/>
            <a:tailEnd len="med" w="med" type="none"/>
          </a:ln>
        </p:spPr>
      </p:cxnSp>
      <p:cxnSp>
        <p:nvCxnSpPr>
          <p:cNvPr id="1310" name="Google Shape;1310;p76"/>
          <p:cNvCxnSpPr/>
          <p:nvPr/>
        </p:nvCxnSpPr>
        <p:spPr>
          <a:xfrm flipH="1">
            <a:off x="7227950" y="132285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311" name="Google Shape;1311;p76"/>
          <p:cNvCxnSpPr/>
          <p:nvPr/>
        </p:nvCxnSpPr>
        <p:spPr>
          <a:xfrm flipH="1" rot="10800000">
            <a:off x="5341825" y="28499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312" name="Google Shape;1312;p76"/>
          <p:cNvSpPr/>
          <p:nvPr/>
        </p:nvSpPr>
        <p:spPr>
          <a:xfrm>
            <a:off x="6863000" y="2929050"/>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313" name="Google Shape;1313;p76"/>
          <p:cNvCxnSpPr>
            <a:stCxn id="1312" idx="0"/>
            <a:endCxn id="1312" idx="4"/>
          </p:cNvCxnSpPr>
          <p:nvPr/>
        </p:nvCxnSpPr>
        <p:spPr>
          <a:xfrm>
            <a:off x="6966050" y="2929050"/>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314" name="Google Shape;1314;p76"/>
          <p:cNvCxnSpPr>
            <a:stCxn id="1312" idx="2"/>
            <a:endCxn id="1312" idx="6"/>
          </p:cNvCxnSpPr>
          <p:nvPr/>
        </p:nvCxnSpPr>
        <p:spPr>
          <a:xfrm>
            <a:off x="6863000" y="3028050"/>
            <a:ext cx="206100" cy="0"/>
          </a:xfrm>
          <a:prstGeom prst="straightConnector1">
            <a:avLst/>
          </a:prstGeom>
          <a:noFill/>
          <a:ln cap="flat" cmpd="sng" w="19050">
            <a:solidFill>
              <a:srgbClr val="FF0000"/>
            </a:solidFill>
            <a:prstDash val="solid"/>
            <a:round/>
            <a:headEnd len="med" w="med" type="none"/>
            <a:tailEnd len="med" w="med" type="none"/>
          </a:ln>
        </p:spPr>
      </p:cxnSp>
      <p:sp>
        <p:nvSpPr>
          <p:cNvPr id="1315" name="Google Shape;1315;p76"/>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77"/>
          <p:cNvSpPr txBox="1"/>
          <p:nvPr/>
        </p:nvSpPr>
        <p:spPr>
          <a:xfrm>
            <a:off x="385825" y="9903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With which hodograph would you be </a:t>
            </a:r>
            <a:r>
              <a:rPr i="1" lang="en" sz="1800">
                <a:solidFill>
                  <a:schemeClr val="dk1"/>
                </a:solidFill>
                <a:latin typeface="Calibri"/>
                <a:ea typeface="Calibri"/>
                <a:cs typeface="Calibri"/>
                <a:sym typeface="Calibri"/>
              </a:rPr>
              <a:t>most</a:t>
            </a:r>
            <a:r>
              <a:rPr lang="en" sz="1800">
                <a:solidFill>
                  <a:schemeClr val="dk1"/>
                </a:solidFill>
                <a:latin typeface="Calibri"/>
                <a:ea typeface="Calibri"/>
                <a:cs typeface="Calibri"/>
                <a:sym typeface="Calibri"/>
              </a:rPr>
              <a:t> concerned about</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dynamic suppression on a right-moving storm?</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322" name="Google Shape;1322;p77"/>
          <p:cNvCxnSpPr/>
          <p:nvPr/>
        </p:nvCxnSpPr>
        <p:spPr>
          <a:xfrm rot="10800000">
            <a:off x="2059525" y="2651675"/>
            <a:ext cx="656700" cy="918600"/>
          </a:xfrm>
          <a:prstGeom prst="straightConnector1">
            <a:avLst/>
          </a:prstGeom>
          <a:noFill/>
          <a:ln cap="flat" cmpd="sng" w="38100">
            <a:solidFill>
              <a:srgbClr val="00FF00"/>
            </a:solidFill>
            <a:prstDash val="solid"/>
            <a:round/>
            <a:headEnd len="med" w="med" type="none"/>
            <a:tailEnd len="med" w="med" type="none"/>
          </a:ln>
        </p:spPr>
      </p:cxnSp>
      <p:cxnSp>
        <p:nvCxnSpPr>
          <p:cNvPr id="1323" name="Google Shape;1323;p77"/>
          <p:cNvCxnSpPr/>
          <p:nvPr/>
        </p:nvCxnSpPr>
        <p:spPr>
          <a:xfrm flipH="1">
            <a:off x="2716225" y="2672675"/>
            <a:ext cx="293100" cy="897600"/>
          </a:xfrm>
          <a:prstGeom prst="straightConnector1">
            <a:avLst/>
          </a:prstGeom>
          <a:noFill/>
          <a:ln cap="flat" cmpd="sng" w="38100">
            <a:solidFill>
              <a:srgbClr val="FFD966"/>
            </a:solidFill>
            <a:prstDash val="solid"/>
            <a:round/>
            <a:headEnd len="med" w="med" type="none"/>
            <a:tailEnd len="med" w="med" type="none"/>
          </a:ln>
        </p:spPr>
      </p:cxnSp>
      <p:sp>
        <p:nvSpPr>
          <p:cNvPr id="1324" name="Google Shape;1324;p77"/>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Dynamic Suppression</a:t>
            </a:r>
            <a:endParaRPr/>
          </a:p>
        </p:txBody>
      </p:sp>
      <p:cxnSp>
        <p:nvCxnSpPr>
          <p:cNvPr id="1325" name="Google Shape;1325;p77"/>
          <p:cNvCxnSpPr/>
          <p:nvPr/>
        </p:nvCxnSpPr>
        <p:spPr>
          <a:xfrm flipH="1" rot="10800000">
            <a:off x="4490900" y="3424750"/>
            <a:ext cx="483600" cy="1449000"/>
          </a:xfrm>
          <a:prstGeom prst="straightConnector1">
            <a:avLst/>
          </a:prstGeom>
          <a:noFill/>
          <a:ln cap="flat" cmpd="sng" w="38100">
            <a:solidFill>
              <a:srgbClr val="FF00FF"/>
            </a:solidFill>
            <a:prstDash val="solid"/>
            <a:round/>
            <a:headEnd len="med" w="med" type="none"/>
            <a:tailEnd len="med" w="med" type="none"/>
          </a:ln>
        </p:spPr>
      </p:cxnSp>
      <p:cxnSp>
        <p:nvCxnSpPr>
          <p:cNvPr id="1326" name="Google Shape;1326;p77"/>
          <p:cNvCxnSpPr/>
          <p:nvPr/>
        </p:nvCxnSpPr>
        <p:spPr>
          <a:xfrm>
            <a:off x="4976400" y="3437900"/>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327" name="Google Shape;1327;p77"/>
          <p:cNvCxnSpPr/>
          <p:nvPr/>
        </p:nvCxnSpPr>
        <p:spPr>
          <a:xfrm flipH="1">
            <a:off x="5935425" y="2457238"/>
            <a:ext cx="569400" cy="1311000"/>
          </a:xfrm>
          <a:prstGeom prst="straightConnector1">
            <a:avLst/>
          </a:prstGeom>
          <a:noFill/>
          <a:ln cap="flat" cmpd="sng" w="38100">
            <a:solidFill>
              <a:srgbClr val="00FF00"/>
            </a:solidFill>
            <a:prstDash val="solid"/>
            <a:round/>
            <a:headEnd len="med" w="med" type="none"/>
            <a:tailEnd len="med" w="med" type="none"/>
          </a:ln>
        </p:spPr>
      </p:cxnSp>
      <p:cxnSp>
        <p:nvCxnSpPr>
          <p:cNvPr id="1328" name="Google Shape;1328;p77"/>
          <p:cNvCxnSpPr/>
          <p:nvPr/>
        </p:nvCxnSpPr>
        <p:spPr>
          <a:xfrm flipH="1" rot="10800000">
            <a:off x="315625" y="2338438"/>
            <a:ext cx="785400" cy="2331600"/>
          </a:xfrm>
          <a:prstGeom prst="straightConnector1">
            <a:avLst/>
          </a:prstGeom>
          <a:noFill/>
          <a:ln cap="flat" cmpd="sng" w="38100">
            <a:solidFill>
              <a:srgbClr val="FF00FF"/>
            </a:solidFill>
            <a:prstDash val="solid"/>
            <a:round/>
            <a:headEnd len="med" w="med" type="none"/>
            <a:tailEnd len="med" w="med" type="none"/>
          </a:ln>
        </p:spPr>
      </p:cxnSp>
      <p:cxnSp>
        <p:nvCxnSpPr>
          <p:cNvPr id="1329" name="Google Shape;1329;p77"/>
          <p:cNvCxnSpPr/>
          <p:nvPr/>
        </p:nvCxnSpPr>
        <p:spPr>
          <a:xfrm>
            <a:off x="1101025" y="2338438"/>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330" name="Google Shape;1330;p77"/>
          <p:cNvCxnSpPr/>
          <p:nvPr/>
        </p:nvCxnSpPr>
        <p:spPr>
          <a:xfrm rot="10800000">
            <a:off x="6505025" y="2457125"/>
            <a:ext cx="900900" cy="355200"/>
          </a:xfrm>
          <a:prstGeom prst="straightConnector1">
            <a:avLst/>
          </a:prstGeom>
          <a:noFill/>
          <a:ln cap="flat" cmpd="sng" w="38100">
            <a:solidFill>
              <a:srgbClr val="FFD966"/>
            </a:solidFill>
            <a:prstDash val="solid"/>
            <a:round/>
            <a:headEnd len="med" w="med" type="none"/>
            <a:tailEnd len="med" w="med" type="none"/>
          </a:ln>
        </p:spPr>
      </p:cxnSp>
      <p:cxnSp>
        <p:nvCxnSpPr>
          <p:cNvPr id="1331" name="Google Shape;1331;p77"/>
          <p:cNvCxnSpPr/>
          <p:nvPr/>
        </p:nvCxnSpPr>
        <p:spPr>
          <a:xfrm rot="10800000">
            <a:off x="2927063" y="3904125"/>
            <a:ext cx="195900" cy="940200"/>
          </a:xfrm>
          <a:prstGeom prst="straightConnector1">
            <a:avLst/>
          </a:prstGeom>
          <a:noFill/>
          <a:ln cap="flat" cmpd="sng" w="38100">
            <a:solidFill>
              <a:srgbClr val="FF00FF"/>
            </a:solidFill>
            <a:prstDash val="solid"/>
            <a:round/>
            <a:headEnd len="med" w="med" type="none"/>
            <a:tailEnd len="med" w="med" type="none"/>
          </a:ln>
        </p:spPr>
      </p:cxnSp>
      <p:cxnSp>
        <p:nvCxnSpPr>
          <p:cNvPr id="1332" name="Google Shape;1332;p77"/>
          <p:cNvCxnSpPr/>
          <p:nvPr/>
        </p:nvCxnSpPr>
        <p:spPr>
          <a:xfrm flipH="1" rot="10800000">
            <a:off x="2927063" y="3857963"/>
            <a:ext cx="378600" cy="42600"/>
          </a:xfrm>
          <a:prstGeom prst="straightConnector1">
            <a:avLst/>
          </a:prstGeom>
          <a:noFill/>
          <a:ln cap="flat" cmpd="sng" w="38100">
            <a:solidFill>
              <a:srgbClr val="FF0000"/>
            </a:solidFill>
            <a:prstDash val="solid"/>
            <a:round/>
            <a:headEnd len="med" w="med" type="none"/>
            <a:tailEnd len="med" w="med" type="none"/>
          </a:ln>
        </p:spPr>
      </p:cxnSp>
      <p:cxnSp>
        <p:nvCxnSpPr>
          <p:cNvPr id="1333" name="Google Shape;1333;p77"/>
          <p:cNvCxnSpPr/>
          <p:nvPr/>
        </p:nvCxnSpPr>
        <p:spPr>
          <a:xfrm>
            <a:off x="3305663" y="3857975"/>
            <a:ext cx="493500" cy="929700"/>
          </a:xfrm>
          <a:prstGeom prst="straightConnector1">
            <a:avLst/>
          </a:prstGeom>
          <a:noFill/>
          <a:ln cap="flat" cmpd="sng" w="38100">
            <a:solidFill>
              <a:srgbClr val="FF0000"/>
            </a:solidFill>
            <a:prstDash val="solid"/>
            <a:round/>
            <a:headEnd len="med" w="med" type="none"/>
            <a:tailEnd len="med" w="med" type="none"/>
          </a:ln>
        </p:spPr>
      </p:cxnSp>
      <p:cxnSp>
        <p:nvCxnSpPr>
          <p:cNvPr id="1334" name="Google Shape;1334;p77"/>
          <p:cNvCxnSpPr/>
          <p:nvPr/>
        </p:nvCxnSpPr>
        <p:spPr>
          <a:xfrm flipH="1">
            <a:off x="3799325" y="2735025"/>
            <a:ext cx="69000" cy="2045100"/>
          </a:xfrm>
          <a:prstGeom prst="straightConnector1">
            <a:avLst/>
          </a:prstGeom>
          <a:noFill/>
          <a:ln cap="flat" cmpd="sng" w="38100">
            <a:solidFill>
              <a:srgbClr val="00FF00"/>
            </a:solidFill>
            <a:prstDash val="solid"/>
            <a:round/>
            <a:headEnd len="med" w="med" type="none"/>
            <a:tailEnd len="med" w="med" type="none"/>
          </a:ln>
        </p:spPr>
      </p:cxnSp>
      <p:cxnSp>
        <p:nvCxnSpPr>
          <p:cNvPr id="1335" name="Google Shape;1335;p77"/>
          <p:cNvCxnSpPr/>
          <p:nvPr/>
        </p:nvCxnSpPr>
        <p:spPr>
          <a:xfrm flipH="1">
            <a:off x="3868350" y="2569800"/>
            <a:ext cx="847500" cy="180300"/>
          </a:xfrm>
          <a:prstGeom prst="straightConnector1">
            <a:avLst/>
          </a:prstGeom>
          <a:noFill/>
          <a:ln cap="flat" cmpd="sng" w="38100">
            <a:solidFill>
              <a:srgbClr val="FFD966"/>
            </a:solidFill>
            <a:prstDash val="solid"/>
            <a:round/>
            <a:headEnd len="med" w="med" type="none"/>
            <a:tailEnd len="med" w="med" type="none"/>
          </a:ln>
        </p:spPr>
      </p:cxnSp>
      <p:cxnSp>
        <p:nvCxnSpPr>
          <p:cNvPr id="1336" name="Google Shape;1336;p77"/>
          <p:cNvCxnSpPr/>
          <p:nvPr/>
        </p:nvCxnSpPr>
        <p:spPr>
          <a:xfrm flipH="1" rot="10800000">
            <a:off x="6980316" y="3107038"/>
            <a:ext cx="1288500" cy="190500"/>
          </a:xfrm>
          <a:prstGeom prst="straightConnector1">
            <a:avLst/>
          </a:prstGeom>
          <a:noFill/>
          <a:ln cap="flat" cmpd="sng" w="38100">
            <a:solidFill>
              <a:srgbClr val="FF0000"/>
            </a:solidFill>
            <a:prstDash val="solid"/>
            <a:round/>
            <a:headEnd len="med" w="med" type="none"/>
            <a:tailEnd len="med" w="med" type="none"/>
          </a:ln>
        </p:spPr>
      </p:cxnSp>
      <p:cxnSp>
        <p:nvCxnSpPr>
          <p:cNvPr id="1337" name="Google Shape;1337;p77"/>
          <p:cNvCxnSpPr/>
          <p:nvPr/>
        </p:nvCxnSpPr>
        <p:spPr>
          <a:xfrm flipH="1">
            <a:off x="8279791" y="1954128"/>
            <a:ext cx="51300" cy="1160400"/>
          </a:xfrm>
          <a:prstGeom prst="straightConnector1">
            <a:avLst/>
          </a:prstGeom>
          <a:noFill/>
          <a:ln cap="flat" cmpd="sng" w="38100">
            <a:solidFill>
              <a:srgbClr val="00FF00"/>
            </a:solidFill>
            <a:prstDash val="solid"/>
            <a:round/>
            <a:headEnd len="med" w="med" type="none"/>
            <a:tailEnd len="med" w="med" type="none"/>
          </a:ln>
        </p:spPr>
      </p:cxnSp>
      <p:cxnSp>
        <p:nvCxnSpPr>
          <p:cNvPr id="1338" name="Google Shape;1338;p77"/>
          <p:cNvCxnSpPr/>
          <p:nvPr/>
        </p:nvCxnSpPr>
        <p:spPr>
          <a:xfrm rot="10800000">
            <a:off x="6980441" y="3273650"/>
            <a:ext cx="360000" cy="1457100"/>
          </a:xfrm>
          <a:prstGeom prst="straightConnector1">
            <a:avLst/>
          </a:prstGeom>
          <a:noFill/>
          <a:ln cap="flat" cmpd="sng" w="38100">
            <a:solidFill>
              <a:srgbClr val="FF00FF"/>
            </a:solidFill>
            <a:prstDash val="solid"/>
            <a:round/>
            <a:headEnd len="med" w="med" type="none"/>
            <a:tailEnd len="med" w="med" type="none"/>
          </a:ln>
        </p:spPr>
      </p:cxnSp>
      <p:cxnSp>
        <p:nvCxnSpPr>
          <p:cNvPr id="1339" name="Google Shape;1339;p77"/>
          <p:cNvCxnSpPr/>
          <p:nvPr/>
        </p:nvCxnSpPr>
        <p:spPr>
          <a:xfrm>
            <a:off x="7700525" y="1486675"/>
            <a:ext cx="630600" cy="468600"/>
          </a:xfrm>
          <a:prstGeom prst="straightConnector1">
            <a:avLst/>
          </a:prstGeom>
          <a:noFill/>
          <a:ln cap="flat" cmpd="sng" w="38100">
            <a:solidFill>
              <a:srgbClr val="FFD966"/>
            </a:solidFill>
            <a:prstDash val="solid"/>
            <a:round/>
            <a:headEnd len="med" w="med" type="none"/>
            <a:tailEnd len="med" w="med" type="none"/>
          </a:ln>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78"/>
          <p:cNvSpPr txBox="1"/>
          <p:nvPr/>
        </p:nvSpPr>
        <p:spPr>
          <a:xfrm>
            <a:off x="385825" y="9903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With which hodograph would you be </a:t>
            </a:r>
            <a:r>
              <a:rPr i="1" lang="en" sz="1800">
                <a:solidFill>
                  <a:schemeClr val="dk1"/>
                </a:solidFill>
                <a:latin typeface="Calibri"/>
                <a:ea typeface="Calibri"/>
                <a:cs typeface="Calibri"/>
                <a:sym typeface="Calibri"/>
              </a:rPr>
              <a:t>most</a:t>
            </a:r>
            <a:r>
              <a:rPr lang="en" sz="1800">
                <a:solidFill>
                  <a:schemeClr val="dk1"/>
                </a:solidFill>
                <a:latin typeface="Calibri"/>
                <a:ea typeface="Calibri"/>
                <a:cs typeface="Calibri"/>
                <a:sym typeface="Calibri"/>
              </a:rPr>
              <a:t> concerned about</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dynamic suppression on a right-moving storm?</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6" name="Google Shape;1346;p78"/>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Dynamic Suppression</a:t>
            </a:r>
            <a:endParaRPr/>
          </a:p>
        </p:txBody>
      </p:sp>
      <p:cxnSp>
        <p:nvCxnSpPr>
          <p:cNvPr id="1347" name="Google Shape;1347;p78"/>
          <p:cNvCxnSpPr/>
          <p:nvPr/>
        </p:nvCxnSpPr>
        <p:spPr>
          <a:xfrm rot="10800000">
            <a:off x="2059525" y="2651675"/>
            <a:ext cx="656700" cy="918600"/>
          </a:xfrm>
          <a:prstGeom prst="straightConnector1">
            <a:avLst/>
          </a:prstGeom>
          <a:noFill/>
          <a:ln cap="flat" cmpd="sng" w="38100">
            <a:solidFill>
              <a:srgbClr val="00FF00"/>
            </a:solidFill>
            <a:prstDash val="solid"/>
            <a:round/>
            <a:headEnd len="med" w="med" type="none"/>
            <a:tailEnd len="med" w="med" type="none"/>
          </a:ln>
        </p:spPr>
      </p:cxnSp>
      <p:cxnSp>
        <p:nvCxnSpPr>
          <p:cNvPr id="1348" name="Google Shape;1348;p78"/>
          <p:cNvCxnSpPr/>
          <p:nvPr/>
        </p:nvCxnSpPr>
        <p:spPr>
          <a:xfrm flipH="1">
            <a:off x="2716225" y="2672675"/>
            <a:ext cx="293100" cy="897600"/>
          </a:xfrm>
          <a:prstGeom prst="straightConnector1">
            <a:avLst/>
          </a:prstGeom>
          <a:noFill/>
          <a:ln cap="flat" cmpd="sng" w="38100">
            <a:solidFill>
              <a:srgbClr val="FFD966"/>
            </a:solidFill>
            <a:prstDash val="solid"/>
            <a:round/>
            <a:headEnd len="med" w="med" type="none"/>
            <a:tailEnd len="med" w="med" type="none"/>
          </a:ln>
        </p:spPr>
      </p:cxnSp>
      <p:cxnSp>
        <p:nvCxnSpPr>
          <p:cNvPr id="1349" name="Google Shape;1349;p78"/>
          <p:cNvCxnSpPr/>
          <p:nvPr/>
        </p:nvCxnSpPr>
        <p:spPr>
          <a:xfrm flipH="1" rot="10800000">
            <a:off x="4490900" y="3424750"/>
            <a:ext cx="483600" cy="1449000"/>
          </a:xfrm>
          <a:prstGeom prst="straightConnector1">
            <a:avLst/>
          </a:prstGeom>
          <a:noFill/>
          <a:ln cap="flat" cmpd="sng" w="38100">
            <a:solidFill>
              <a:srgbClr val="FF00FF"/>
            </a:solidFill>
            <a:prstDash val="solid"/>
            <a:round/>
            <a:headEnd len="med" w="med" type="none"/>
            <a:tailEnd len="med" w="med" type="none"/>
          </a:ln>
        </p:spPr>
      </p:cxnSp>
      <p:cxnSp>
        <p:nvCxnSpPr>
          <p:cNvPr id="1350" name="Google Shape;1350;p78"/>
          <p:cNvCxnSpPr/>
          <p:nvPr/>
        </p:nvCxnSpPr>
        <p:spPr>
          <a:xfrm>
            <a:off x="4976400" y="3437900"/>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351" name="Google Shape;1351;p78"/>
          <p:cNvCxnSpPr/>
          <p:nvPr/>
        </p:nvCxnSpPr>
        <p:spPr>
          <a:xfrm flipH="1">
            <a:off x="5935425" y="2457238"/>
            <a:ext cx="569400" cy="1311000"/>
          </a:xfrm>
          <a:prstGeom prst="straightConnector1">
            <a:avLst/>
          </a:prstGeom>
          <a:noFill/>
          <a:ln cap="flat" cmpd="sng" w="38100">
            <a:solidFill>
              <a:srgbClr val="00FF00"/>
            </a:solidFill>
            <a:prstDash val="solid"/>
            <a:round/>
            <a:headEnd len="med" w="med" type="none"/>
            <a:tailEnd len="med" w="med" type="none"/>
          </a:ln>
        </p:spPr>
      </p:cxnSp>
      <p:cxnSp>
        <p:nvCxnSpPr>
          <p:cNvPr id="1352" name="Google Shape;1352;p78"/>
          <p:cNvCxnSpPr/>
          <p:nvPr/>
        </p:nvCxnSpPr>
        <p:spPr>
          <a:xfrm flipH="1" rot="10800000">
            <a:off x="315625" y="2338438"/>
            <a:ext cx="785400" cy="2331600"/>
          </a:xfrm>
          <a:prstGeom prst="straightConnector1">
            <a:avLst/>
          </a:prstGeom>
          <a:noFill/>
          <a:ln cap="flat" cmpd="sng" w="38100">
            <a:solidFill>
              <a:srgbClr val="FF00FF"/>
            </a:solidFill>
            <a:prstDash val="solid"/>
            <a:round/>
            <a:headEnd len="med" w="med" type="none"/>
            <a:tailEnd len="med" w="med" type="none"/>
          </a:ln>
        </p:spPr>
      </p:cxnSp>
      <p:cxnSp>
        <p:nvCxnSpPr>
          <p:cNvPr id="1353" name="Google Shape;1353;p78"/>
          <p:cNvCxnSpPr/>
          <p:nvPr/>
        </p:nvCxnSpPr>
        <p:spPr>
          <a:xfrm>
            <a:off x="1101025" y="2338438"/>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354" name="Google Shape;1354;p78"/>
          <p:cNvCxnSpPr/>
          <p:nvPr/>
        </p:nvCxnSpPr>
        <p:spPr>
          <a:xfrm flipH="1" rot="10800000">
            <a:off x="6980316" y="3107038"/>
            <a:ext cx="1288500" cy="190500"/>
          </a:xfrm>
          <a:prstGeom prst="straightConnector1">
            <a:avLst/>
          </a:prstGeom>
          <a:noFill/>
          <a:ln cap="flat" cmpd="sng" w="38100">
            <a:solidFill>
              <a:srgbClr val="FF0000"/>
            </a:solidFill>
            <a:prstDash val="solid"/>
            <a:round/>
            <a:headEnd len="med" w="med" type="none"/>
            <a:tailEnd len="med" w="med" type="none"/>
          </a:ln>
        </p:spPr>
      </p:cxnSp>
      <p:cxnSp>
        <p:nvCxnSpPr>
          <p:cNvPr id="1355" name="Google Shape;1355;p78"/>
          <p:cNvCxnSpPr/>
          <p:nvPr/>
        </p:nvCxnSpPr>
        <p:spPr>
          <a:xfrm flipH="1">
            <a:off x="8279791" y="1954128"/>
            <a:ext cx="51300" cy="1160400"/>
          </a:xfrm>
          <a:prstGeom prst="straightConnector1">
            <a:avLst/>
          </a:prstGeom>
          <a:noFill/>
          <a:ln cap="flat" cmpd="sng" w="38100">
            <a:solidFill>
              <a:srgbClr val="00FF00"/>
            </a:solidFill>
            <a:prstDash val="solid"/>
            <a:round/>
            <a:headEnd len="med" w="med" type="none"/>
            <a:tailEnd len="med" w="med" type="none"/>
          </a:ln>
        </p:spPr>
      </p:cxnSp>
      <p:cxnSp>
        <p:nvCxnSpPr>
          <p:cNvPr id="1356" name="Google Shape;1356;p78"/>
          <p:cNvCxnSpPr/>
          <p:nvPr/>
        </p:nvCxnSpPr>
        <p:spPr>
          <a:xfrm rot="10800000">
            <a:off x="6980441" y="3273650"/>
            <a:ext cx="360000" cy="1457100"/>
          </a:xfrm>
          <a:prstGeom prst="straightConnector1">
            <a:avLst/>
          </a:prstGeom>
          <a:noFill/>
          <a:ln cap="flat" cmpd="sng" w="38100">
            <a:solidFill>
              <a:srgbClr val="FF00FF"/>
            </a:solidFill>
            <a:prstDash val="solid"/>
            <a:round/>
            <a:headEnd len="med" w="med" type="none"/>
            <a:tailEnd len="med" w="med" type="none"/>
          </a:ln>
        </p:spPr>
      </p:cxnSp>
      <p:cxnSp>
        <p:nvCxnSpPr>
          <p:cNvPr id="1357" name="Google Shape;1357;p78"/>
          <p:cNvCxnSpPr/>
          <p:nvPr/>
        </p:nvCxnSpPr>
        <p:spPr>
          <a:xfrm>
            <a:off x="7700525" y="1486675"/>
            <a:ext cx="630600" cy="468600"/>
          </a:xfrm>
          <a:prstGeom prst="straightConnector1">
            <a:avLst/>
          </a:prstGeom>
          <a:noFill/>
          <a:ln cap="flat" cmpd="sng" w="38100">
            <a:solidFill>
              <a:srgbClr val="FFD966"/>
            </a:solidFill>
            <a:prstDash val="solid"/>
            <a:round/>
            <a:headEnd len="med" w="med" type="none"/>
            <a:tailEnd len="med" w="med" type="none"/>
          </a:ln>
        </p:spPr>
      </p:cxnSp>
      <p:cxnSp>
        <p:nvCxnSpPr>
          <p:cNvPr id="1358" name="Google Shape;1358;p78"/>
          <p:cNvCxnSpPr/>
          <p:nvPr/>
        </p:nvCxnSpPr>
        <p:spPr>
          <a:xfrm rot="10800000">
            <a:off x="2927063" y="3904125"/>
            <a:ext cx="195900" cy="940200"/>
          </a:xfrm>
          <a:prstGeom prst="straightConnector1">
            <a:avLst/>
          </a:prstGeom>
          <a:noFill/>
          <a:ln cap="flat" cmpd="sng" w="38100">
            <a:solidFill>
              <a:srgbClr val="FF00FF"/>
            </a:solidFill>
            <a:prstDash val="solid"/>
            <a:round/>
            <a:headEnd len="med" w="med" type="none"/>
            <a:tailEnd len="med" w="med" type="none"/>
          </a:ln>
        </p:spPr>
      </p:cxnSp>
      <p:cxnSp>
        <p:nvCxnSpPr>
          <p:cNvPr id="1359" name="Google Shape;1359;p78"/>
          <p:cNvCxnSpPr/>
          <p:nvPr/>
        </p:nvCxnSpPr>
        <p:spPr>
          <a:xfrm flipH="1" rot="10800000">
            <a:off x="2927063" y="3857963"/>
            <a:ext cx="378600" cy="42600"/>
          </a:xfrm>
          <a:prstGeom prst="straightConnector1">
            <a:avLst/>
          </a:prstGeom>
          <a:noFill/>
          <a:ln cap="flat" cmpd="sng" w="38100">
            <a:solidFill>
              <a:srgbClr val="FF0000"/>
            </a:solidFill>
            <a:prstDash val="solid"/>
            <a:round/>
            <a:headEnd len="med" w="med" type="none"/>
            <a:tailEnd len="med" w="med" type="none"/>
          </a:ln>
        </p:spPr>
      </p:cxnSp>
      <p:cxnSp>
        <p:nvCxnSpPr>
          <p:cNvPr id="1360" name="Google Shape;1360;p78"/>
          <p:cNvCxnSpPr/>
          <p:nvPr/>
        </p:nvCxnSpPr>
        <p:spPr>
          <a:xfrm>
            <a:off x="3305663" y="3857975"/>
            <a:ext cx="493500" cy="929700"/>
          </a:xfrm>
          <a:prstGeom prst="straightConnector1">
            <a:avLst/>
          </a:prstGeom>
          <a:noFill/>
          <a:ln cap="flat" cmpd="sng" w="38100">
            <a:solidFill>
              <a:srgbClr val="FF0000"/>
            </a:solidFill>
            <a:prstDash val="solid"/>
            <a:round/>
            <a:headEnd len="med" w="med" type="none"/>
            <a:tailEnd len="med" w="med" type="none"/>
          </a:ln>
        </p:spPr>
      </p:cxnSp>
      <p:cxnSp>
        <p:nvCxnSpPr>
          <p:cNvPr id="1361" name="Google Shape;1361;p78"/>
          <p:cNvCxnSpPr/>
          <p:nvPr/>
        </p:nvCxnSpPr>
        <p:spPr>
          <a:xfrm flipH="1">
            <a:off x="3799325" y="2735025"/>
            <a:ext cx="69000" cy="2045100"/>
          </a:xfrm>
          <a:prstGeom prst="straightConnector1">
            <a:avLst/>
          </a:prstGeom>
          <a:noFill/>
          <a:ln cap="flat" cmpd="sng" w="38100">
            <a:solidFill>
              <a:srgbClr val="00FF00"/>
            </a:solidFill>
            <a:prstDash val="solid"/>
            <a:round/>
            <a:headEnd len="med" w="med" type="none"/>
            <a:tailEnd len="med" w="med" type="none"/>
          </a:ln>
        </p:spPr>
      </p:cxnSp>
      <p:cxnSp>
        <p:nvCxnSpPr>
          <p:cNvPr id="1362" name="Google Shape;1362;p78"/>
          <p:cNvCxnSpPr/>
          <p:nvPr/>
        </p:nvCxnSpPr>
        <p:spPr>
          <a:xfrm flipH="1">
            <a:off x="3868350" y="2569800"/>
            <a:ext cx="847500" cy="180300"/>
          </a:xfrm>
          <a:prstGeom prst="straightConnector1">
            <a:avLst/>
          </a:prstGeom>
          <a:noFill/>
          <a:ln cap="flat" cmpd="sng" w="38100">
            <a:solidFill>
              <a:srgbClr val="FFD966"/>
            </a:solidFill>
            <a:prstDash val="solid"/>
            <a:round/>
            <a:headEnd len="med" w="med" type="none"/>
            <a:tailEnd len="med" w="med" type="none"/>
          </a:ln>
        </p:spPr>
      </p:cxnSp>
      <p:sp>
        <p:nvSpPr>
          <p:cNvPr id="1363" name="Google Shape;1363;p78"/>
          <p:cNvSpPr/>
          <p:nvPr/>
        </p:nvSpPr>
        <p:spPr>
          <a:xfrm>
            <a:off x="2597025" y="2158475"/>
            <a:ext cx="2538600" cy="2985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364" name="Google Shape;1364;p78"/>
          <p:cNvCxnSpPr/>
          <p:nvPr/>
        </p:nvCxnSpPr>
        <p:spPr>
          <a:xfrm rot="10800000">
            <a:off x="6505025" y="2457125"/>
            <a:ext cx="900900" cy="355200"/>
          </a:xfrm>
          <a:prstGeom prst="straightConnector1">
            <a:avLst/>
          </a:prstGeom>
          <a:noFill/>
          <a:ln cap="flat" cmpd="sng" w="38100">
            <a:solidFill>
              <a:srgbClr val="FFD966"/>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Origins of midlevel updraft rotation (mesocyclone)</a:t>
            </a:r>
            <a:endParaRPr/>
          </a:p>
        </p:txBody>
      </p:sp>
      <p:sp>
        <p:nvSpPr>
          <p:cNvPr id="121" name="Google Shape;121;p20"/>
          <p:cNvSpPr txBox="1"/>
          <p:nvPr/>
        </p:nvSpPr>
        <p:spPr>
          <a:xfrm>
            <a:off x="3548000" y="2264050"/>
            <a:ext cx="222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dk1"/>
                </a:solidFill>
              </a:rPr>
              <a:t>See text</a:t>
            </a:r>
            <a:endParaRPr b="1" sz="3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Dynamic Pressure Perturbations</a:t>
            </a:r>
            <a:endParaRPr/>
          </a:p>
        </p:txBody>
      </p:sp>
      <p:sp>
        <p:nvSpPr>
          <p:cNvPr id="128" name="Google Shape;128;p21"/>
          <p:cNvSpPr txBox="1"/>
          <p:nvPr/>
        </p:nvSpPr>
        <p:spPr>
          <a:xfrm>
            <a:off x="3548000" y="2264050"/>
            <a:ext cx="222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dk1"/>
                </a:solidFill>
              </a:rPr>
              <a:t>See text</a:t>
            </a:r>
            <a:endParaRPr b="1" sz="32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2"/>
          <p:cNvSpPr txBox="1"/>
          <p:nvPr/>
        </p:nvSpPr>
        <p:spPr>
          <a:xfrm>
            <a:off x="1007850" y="825850"/>
            <a:ext cx="7128300" cy="243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200">
                <a:solidFill>
                  <a:srgbClr val="FF00FF"/>
                </a:solidFill>
                <a:latin typeface="Calibri"/>
                <a:ea typeface="Calibri"/>
                <a:cs typeface="Calibri"/>
                <a:sym typeface="Calibri"/>
              </a:rPr>
              <a:t>STORY </a:t>
            </a:r>
            <a:r>
              <a:rPr b="1" lang="en" sz="4200">
                <a:solidFill>
                  <a:srgbClr val="FF00FF"/>
                </a:solidFill>
                <a:latin typeface="Calibri"/>
                <a:ea typeface="Calibri"/>
                <a:cs typeface="Calibri"/>
                <a:sym typeface="Calibri"/>
              </a:rPr>
              <a:t>TIME</a:t>
            </a:r>
            <a:r>
              <a:rPr b="1" lang="en" sz="4200">
                <a:solidFill>
                  <a:srgbClr val="FF00FF"/>
                </a:solidFill>
                <a:latin typeface="Calibri"/>
                <a:ea typeface="Calibri"/>
                <a:cs typeface="Calibri"/>
                <a:sym typeface="Calibri"/>
              </a:rPr>
              <a:t>!</a:t>
            </a:r>
            <a:endParaRPr b="1" sz="4200">
              <a:solidFill>
                <a:srgbClr val="FF00FF"/>
              </a:solidFill>
              <a:latin typeface="Calibri"/>
              <a:ea typeface="Calibri"/>
              <a:cs typeface="Calibri"/>
              <a:sym typeface="Calibri"/>
            </a:endParaRPr>
          </a:p>
          <a:p>
            <a:pPr indent="0" lvl="0" marL="0" rtl="0" algn="ctr">
              <a:spcBef>
                <a:spcPts val="0"/>
              </a:spcBef>
              <a:spcAft>
                <a:spcPts val="0"/>
              </a:spcAft>
              <a:buNone/>
            </a:pPr>
            <a:r>
              <a:t/>
            </a:r>
            <a:endParaRPr sz="2600" u="sng"/>
          </a:p>
          <a:p>
            <a:pPr indent="0" lvl="0" marL="0" rtl="0" algn="ctr">
              <a:spcBef>
                <a:spcPts val="0"/>
              </a:spcBef>
              <a:spcAft>
                <a:spcPts val="0"/>
              </a:spcAft>
              <a:buNone/>
            </a:pPr>
            <a:r>
              <a:t/>
            </a:r>
            <a:endParaRPr sz="2600" u="sng"/>
          </a:p>
          <a:p>
            <a:pPr indent="0" lvl="0" marL="0" rtl="0" algn="ctr">
              <a:spcBef>
                <a:spcPts val="0"/>
              </a:spcBef>
              <a:spcAft>
                <a:spcPts val="0"/>
              </a:spcAft>
              <a:buNone/>
            </a:pPr>
            <a:r>
              <a:rPr lang="en" sz="2600">
                <a:latin typeface="Calibri"/>
                <a:ea typeface="Calibri"/>
                <a:cs typeface="Calibri"/>
                <a:sym typeface="Calibri"/>
              </a:rPr>
              <a:t>Let’s piece everything together into a conceptual model. </a:t>
            </a:r>
            <a:endParaRPr sz="22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